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lack Gold" charset="1" panose="00000000000000000000"/>
      <p:regular r:id="rId25"/>
    </p:embeddedFont>
    <p:embeddedFont>
      <p:font typeface="Cy Grotesk Wide Thin" charset="1" panose="00000205000000000000"/>
      <p:regular r:id="rId26"/>
    </p:embeddedFont>
    <p:embeddedFont>
      <p:font typeface="Canva Sans" charset="1" panose="020B0503030501040103"/>
      <p:regular r:id="rId27"/>
    </p:embeddedFont>
    <p:embeddedFont>
      <p:font typeface="Cy Grotesk Wide Bold" charset="1" panose="00000805000000000000"/>
      <p:regular r:id="rId28"/>
    </p:embeddedFont>
    <p:embeddedFont>
      <p:font typeface="Cy Grotesk Wide" charset="1" panose="00000505000000000000"/>
      <p:regular r:id="rId29"/>
    </p:embeddedFont>
    <p:embeddedFont>
      <p:font typeface="Cy Grotesk Wide Light" charset="1" panose="00000405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2968" y="2322462"/>
            <a:ext cx="21545928" cy="5321345"/>
            <a:chOff x="0" y="0"/>
            <a:chExt cx="5674648" cy="1401506"/>
          </a:xfrm>
        </p:grpSpPr>
        <p:sp>
          <p:nvSpPr>
            <p:cNvPr name="Freeform 3" id="3"/>
            <p:cNvSpPr/>
            <p:nvPr/>
          </p:nvSpPr>
          <p:spPr>
            <a:xfrm flipH="false" flipV="false" rot="0">
              <a:off x="0" y="0"/>
              <a:ext cx="5674648" cy="1401506"/>
            </a:xfrm>
            <a:custGeom>
              <a:avLst/>
              <a:gdLst/>
              <a:ahLst/>
              <a:cxnLst/>
              <a:rect r="r" b="b" t="t" l="l"/>
              <a:pathLst>
                <a:path h="1401506" w="5674648">
                  <a:moveTo>
                    <a:pt x="0" y="0"/>
                  </a:moveTo>
                  <a:lnTo>
                    <a:pt x="5674648" y="0"/>
                  </a:lnTo>
                  <a:lnTo>
                    <a:pt x="5674648" y="1401506"/>
                  </a:lnTo>
                  <a:lnTo>
                    <a:pt x="0" y="1401506"/>
                  </a:lnTo>
                  <a:close/>
                </a:path>
              </a:pathLst>
            </a:custGeom>
            <a:solidFill>
              <a:srgbClr val="181818"/>
            </a:solidFill>
          </p:spPr>
        </p:sp>
        <p:sp>
          <p:nvSpPr>
            <p:cNvPr name="TextBox 4" id="4"/>
            <p:cNvSpPr txBox="true"/>
            <p:nvPr/>
          </p:nvSpPr>
          <p:spPr>
            <a:xfrm>
              <a:off x="0" y="-47625"/>
              <a:ext cx="5674648" cy="1449131"/>
            </a:xfrm>
            <a:prstGeom prst="rect">
              <a:avLst/>
            </a:prstGeom>
          </p:spPr>
          <p:txBody>
            <a:bodyPr anchor="ctr" rtlCol="false" tIns="50800" lIns="50800" bIns="50800" rIns="50800"/>
            <a:lstStyle/>
            <a:p>
              <a:pPr algn="ctr">
                <a:lnSpc>
                  <a:spcPts val="3069"/>
                </a:lnSpc>
              </a:pPr>
            </a:p>
          </p:txBody>
        </p:sp>
      </p:grpSp>
      <p:sp>
        <p:nvSpPr>
          <p:cNvPr name="TextBox 5" id="5"/>
          <p:cNvSpPr txBox="true"/>
          <p:nvPr/>
        </p:nvSpPr>
        <p:spPr>
          <a:xfrm rot="0">
            <a:off x="1758362" y="2224822"/>
            <a:ext cx="15077905" cy="6011925"/>
          </a:xfrm>
          <a:prstGeom prst="rect">
            <a:avLst/>
          </a:prstGeom>
        </p:spPr>
        <p:txBody>
          <a:bodyPr anchor="t" rtlCol="false" tIns="0" lIns="0" bIns="0" rIns="0">
            <a:spAutoFit/>
          </a:bodyPr>
          <a:lstStyle/>
          <a:p>
            <a:pPr algn="ctr">
              <a:lnSpc>
                <a:spcPts val="15325"/>
              </a:lnSpc>
            </a:pPr>
            <a:r>
              <a:rPr lang="en-US" sz="17219" spc="-860">
                <a:solidFill>
                  <a:srgbClr val="FFFFFF"/>
                </a:solidFill>
                <a:latin typeface="Black Gold"/>
                <a:ea typeface="Black Gold"/>
                <a:cs typeface="Black Gold"/>
                <a:sym typeface="Black Gold"/>
              </a:rPr>
              <a:t>ADVANCED SKIN DISEASEs DIAGNOSIS</a:t>
            </a:r>
          </a:p>
        </p:txBody>
      </p:sp>
      <p:sp>
        <p:nvSpPr>
          <p:cNvPr name="Freeform 6" id="6"/>
          <p:cNvSpPr/>
          <p:nvPr/>
        </p:nvSpPr>
        <p:spPr>
          <a:xfrm flipH="false" flipV="false" rot="0">
            <a:off x="15799976" y="437357"/>
            <a:ext cx="1459324" cy="2469626"/>
          </a:xfrm>
          <a:custGeom>
            <a:avLst/>
            <a:gdLst/>
            <a:ahLst/>
            <a:cxnLst/>
            <a:rect r="r" b="b" t="t" l="l"/>
            <a:pathLst>
              <a:path h="2469626" w="1459324">
                <a:moveTo>
                  <a:pt x="0" y="0"/>
                </a:moveTo>
                <a:lnTo>
                  <a:pt x="1459324" y="0"/>
                </a:lnTo>
                <a:lnTo>
                  <a:pt x="1459324" y="2469626"/>
                </a:lnTo>
                <a:lnTo>
                  <a:pt x="0" y="2469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028700" y="7088007"/>
            <a:ext cx="1459324" cy="2469626"/>
          </a:xfrm>
          <a:custGeom>
            <a:avLst/>
            <a:gdLst/>
            <a:ahLst/>
            <a:cxnLst/>
            <a:rect r="r" b="b" t="t" l="l"/>
            <a:pathLst>
              <a:path h="2469626" w="1459324">
                <a:moveTo>
                  <a:pt x="1459324" y="2469626"/>
                </a:moveTo>
                <a:lnTo>
                  <a:pt x="0" y="2469626"/>
                </a:lnTo>
                <a:lnTo>
                  <a:pt x="0" y="0"/>
                </a:lnTo>
                <a:lnTo>
                  <a:pt x="1459324" y="0"/>
                </a:lnTo>
                <a:lnTo>
                  <a:pt x="1459324" y="246962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573685" y="1096697"/>
            <a:ext cx="8102107" cy="575473"/>
          </a:xfrm>
          <a:prstGeom prst="rect">
            <a:avLst/>
          </a:prstGeom>
        </p:spPr>
        <p:txBody>
          <a:bodyPr anchor="t" rtlCol="false" tIns="0" lIns="0" bIns="0" rIns="0">
            <a:spAutoFit/>
          </a:bodyPr>
          <a:lstStyle/>
          <a:p>
            <a:pPr algn="l">
              <a:lnSpc>
                <a:spcPts val="4603"/>
              </a:lnSpc>
            </a:pPr>
            <a:r>
              <a:rPr lang="en-US" sz="3288" spc="657">
                <a:solidFill>
                  <a:srgbClr val="181818"/>
                </a:solidFill>
                <a:latin typeface="Cy Grotesk Wide Thin"/>
                <a:ea typeface="Cy Grotesk Wide Thin"/>
                <a:cs typeface="Cy Grotesk Wide Thin"/>
                <a:sym typeface="Cy Grotesk Wide Thin"/>
              </a:rPr>
              <a:t>TEAM 3 - PRESENTS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8964" y="1538003"/>
            <a:ext cx="21925250" cy="9293071"/>
            <a:chOff x="0" y="0"/>
            <a:chExt cx="5774552" cy="2447558"/>
          </a:xfrm>
        </p:grpSpPr>
        <p:sp>
          <p:nvSpPr>
            <p:cNvPr name="Freeform 3" id="3"/>
            <p:cNvSpPr/>
            <p:nvPr/>
          </p:nvSpPr>
          <p:spPr>
            <a:xfrm flipH="false" flipV="false" rot="0">
              <a:off x="0" y="0"/>
              <a:ext cx="5774551" cy="2447558"/>
            </a:xfrm>
            <a:custGeom>
              <a:avLst/>
              <a:gdLst/>
              <a:ahLst/>
              <a:cxnLst/>
              <a:rect r="r" b="b" t="t" l="l"/>
              <a:pathLst>
                <a:path h="2447558" w="5774551">
                  <a:moveTo>
                    <a:pt x="0" y="0"/>
                  </a:moveTo>
                  <a:lnTo>
                    <a:pt x="5774551" y="0"/>
                  </a:lnTo>
                  <a:lnTo>
                    <a:pt x="5774551" y="2447558"/>
                  </a:lnTo>
                  <a:lnTo>
                    <a:pt x="0" y="2447558"/>
                  </a:lnTo>
                  <a:close/>
                </a:path>
              </a:pathLst>
            </a:custGeom>
            <a:solidFill>
              <a:srgbClr val="181818"/>
            </a:solidFill>
          </p:spPr>
        </p:sp>
        <p:sp>
          <p:nvSpPr>
            <p:cNvPr name="TextBox 4" id="4"/>
            <p:cNvSpPr txBox="true"/>
            <p:nvPr/>
          </p:nvSpPr>
          <p:spPr>
            <a:xfrm>
              <a:off x="0" y="-47625"/>
              <a:ext cx="5774552" cy="2495183"/>
            </a:xfrm>
            <a:prstGeom prst="rect">
              <a:avLst/>
            </a:prstGeom>
          </p:spPr>
          <p:txBody>
            <a:bodyPr anchor="ctr" rtlCol="false" tIns="50800" lIns="50800" bIns="50800" rIns="50800"/>
            <a:lstStyle/>
            <a:p>
              <a:pPr algn="ctr">
                <a:lnSpc>
                  <a:spcPts val="3069"/>
                </a:lnSpc>
              </a:pPr>
            </a:p>
          </p:txBody>
        </p:sp>
      </p:grpSp>
      <p:sp>
        <p:nvSpPr>
          <p:cNvPr name="Freeform 5" id="5"/>
          <p:cNvSpPr/>
          <p:nvPr/>
        </p:nvSpPr>
        <p:spPr>
          <a:xfrm flipH="false" flipV="false" rot="0">
            <a:off x="15993193" y="8448149"/>
            <a:ext cx="1822426" cy="1620302"/>
          </a:xfrm>
          <a:custGeom>
            <a:avLst/>
            <a:gdLst/>
            <a:ahLst/>
            <a:cxnLst/>
            <a:rect r="r" b="b" t="t" l="l"/>
            <a:pathLst>
              <a:path h="1620302" w="1822426">
                <a:moveTo>
                  <a:pt x="0" y="0"/>
                </a:moveTo>
                <a:lnTo>
                  <a:pt x="1822426" y="0"/>
                </a:lnTo>
                <a:lnTo>
                  <a:pt x="1822426" y="1620302"/>
                </a:lnTo>
                <a:lnTo>
                  <a:pt x="0" y="162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0954" y="142875"/>
            <a:ext cx="18669908" cy="1610441"/>
          </a:xfrm>
          <a:prstGeom prst="rect">
            <a:avLst/>
          </a:prstGeom>
        </p:spPr>
        <p:txBody>
          <a:bodyPr anchor="t" rtlCol="false" tIns="0" lIns="0" bIns="0" rIns="0">
            <a:spAutoFit/>
          </a:bodyPr>
          <a:lstStyle/>
          <a:p>
            <a:pPr algn="ctr">
              <a:lnSpc>
                <a:spcPts val="12210"/>
              </a:lnSpc>
            </a:pPr>
            <a:r>
              <a:rPr lang="en-US" sz="11519" spc="-575">
                <a:solidFill>
                  <a:srgbClr val="181818"/>
                </a:solidFill>
                <a:latin typeface="Black Gold"/>
                <a:ea typeface="Black Gold"/>
                <a:cs typeface="Black Gold"/>
                <a:sym typeface="Black Gold"/>
              </a:rPr>
              <a:t>Machine Learning mOdel</a:t>
            </a:r>
          </a:p>
        </p:txBody>
      </p:sp>
      <p:sp>
        <p:nvSpPr>
          <p:cNvPr name="TextBox 7" id="7"/>
          <p:cNvSpPr txBox="true"/>
          <p:nvPr/>
        </p:nvSpPr>
        <p:spPr>
          <a:xfrm rot="0">
            <a:off x="317924" y="1958218"/>
            <a:ext cx="15849235" cy="9209250"/>
          </a:xfrm>
          <a:prstGeom prst="rect">
            <a:avLst/>
          </a:prstGeom>
        </p:spPr>
        <p:txBody>
          <a:bodyPr anchor="t" rtlCol="false" tIns="0" lIns="0" bIns="0" rIns="0">
            <a:spAutoFit/>
          </a:bodyPr>
          <a:lstStyle/>
          <a:p>
            <a:pPr algn="l">
              <a:lnSpc>
                <a:spcPts val="4278"/>
              </a:lnSpc>
            </a:pPr>
            <a:r>
              <a:rPr lang="en-US" sz="3056" spc="152">
                <a:solidFill>
                  <a:srgbClr val="FFFFFF"/>
                </a:solidFill>
                <a:latin typeface="Cy Grotesk Wide Thin"/>
                <a:ea typeface="Cy Grotesk Wide Thin"/>
                <a:cs typeface="Cy Grotesk Wide Thin"/>
                <a:sym typeface="Cy Grotesk Wide Thin"/>
              </a:rPr>
              <a:t>For this project, we implemented  Voting Ensemble Model to improve prediction accuracy. This model combines the strengths of multiple machine learning algorithms by aggregating their predictions to make a final decision. The ensemble was trained on labeled data and achieved an accuracy of 80%, significantly improving the performance over individual models.</a:t>
            </a:r>
          </a:p>
          <a:p>
            <a:pPr algn="l">
              <a:lnSpc>
                <a:spcPts val="4278"/>
              </a:lnSpc>
            </a:pPr>
          </a:p>
          <a:p>
            <a:pPr algn="l">
              <a:lnSpc>
                <a:spcPts val="4278"/>
              </a:lnSpc>
            </a:pPr>
            <a:r>
              <a:rPr lang="en-US" sz="3056" spc="152" b="true">
                <a:solidFill>
                  <a:srgbClr val="FFFFFF"/>
                </a:solidFill>
                <a:latin typeface="Cy Grotesk Wide Bold"/>
                <a:ea typeface="Cy Grotesk Wide Bold"/>
                <a:cs typeface="Cy Grotesk Wide Bold"/>
                <a:sym typeface="Cy Grotesk Wide Bold"/>
              </a:rPr>
              <a:t>Base Models:</a:t>
            </a:r>
            <a:r>
              <a:rPr lang="en-US" sz="3056" spc="152">
                <a:solidFill>
                  <a:srgbClr val="FFFFFF"/>
                </a:solidFill>
                <a:latin typeface="Cy Grotesk Wide Thin"/>
                <a:ea typeface="Cy Grotesk Wide Thin"/>
                <a:cs typeface="Cy Grotesk Wide Thin"/>
                <a:sym typeface="Cy Grotesk Wide Thin"/>
              </a:rPr>
              <a:t> The ensemble combined three robust classifiers:</a:t>
            </a:r>
          </a:p>
          <a:p>
            <a:pPr algn="l" marL="659812" indent="-329906" lvl="1">
              <a:lnSpc>
                <a:spcPts val="4278"/>
              </a:lnSpc>
              <a:buAutoNum type="arabicPeriod" startAt="1"/>
            </a:pPr>
            <a:r>
              <a:rPr lang="en-US" b="true" sz="3056" spc="152">
                <a:solidFill>
                  <a:srgbClr val="FFFFFF"/>
                </a:solidFill>
                <a:latin typeface="Cy Grotesk Wide Bold"/>
                <a:ea typeface="Cy Grotesk Wide Bold"/>
                <a:cs typeface="Cy Grotesk Wide Bold"/>
                <a:sym typeface="Cy Grotesk Wide Bold"/>
              </a:rPr>
              <a:t>Random Forest</a:t>
            </a:r>
            <a:r>
              <a:rPr lang="en-US" sz="3056" spc="152">
                <a:solidFill>
                  <a:srgbClr val="FFFFFF"/>
                </a:solidFill>
                <a:latin typeface="Cy Grotesk Wide Thin"/>
                <a:ea typeface="Cy Grotesk Wide Thin"/>
                <a:cs typeface="Cy Grotesk Wide Thin"/>
                <a:sym typeface="Cy Grotesk Wide Thin"/>
              </a:rPr>
              <a:t> - Known for its ability to handle non-linear data and prevent overfitting.</a:t>
            </a:r>
          </a:p>
          <a:p>
            <a:pPr algn="l" marL="659812" indent="-329906" lvl="1">
              <a:lnSpc>
                <a:spcPts val="4278"/>
              </a:lnSpc>
              <a:buAutoNum type="arabicPeriod" startAt="1"/>
            </a:pPr>
            <a:r>
              <a:rPr lang="en-US" b="true" sz="3056" spc="152">
                <a:solidFill>
                  <a:srgbClr val="FFFFFF"/>
                </a:solidFill>
                <a:latin typeface="Cy Grotesk Wide Bold"/>
                <a:ea typeface="Cy Grotesk Wide Bold"/>
                <a:cs typeface="Cy Grotesk Wide Bold"/>
                <a:sym typeface="Cy Grotesk Wide Bold"/>
              </a:rPr>
              <a:t>Support Vector Machine (SVM RBF Kernel)</a:t>
            </a:r>
            <a:r>
              <a:rPr lang="en-US" sz="3056" spc="152">
                <a:solidFill>
                  <a:srgbClr val="FFFFFF"/>
                </a:solidFill>
                <a:latin typeface="Cy Grotesk Wide Thin"/>
                <a:ea typeface="Cy Grotesk Wide Thin"/>
                <a:cs typeface="Cy Grotesk Wide Thin"/>
                <a:sym typeface="Cy Grotesk Wide Thin"/>
              </a:rPr>
              <a:t> - Effective for high-dimensional spaces and maintaining a clear margin of separation.</a:t>
            </a:r>
          </a:p>
          <a:p>
            <a:pPr algn="l" marL="659812" indent="-329906" lvl="1">
              <a:lnSpc>
                <a:spcPts val="4278"/>
              </a:lnSpc>
              <a:buAutoNum type="arabicPeriod" startAt="1"/>
            </a:pPr>
            <a:r>
              <a:rPr lang="en-US" b="true" sz="3056" spc="152">
                <a:solidFill>
                  <a:srgbClr val="FFFFFF"/>
                </a:solidFill>
                <a:latin typeface="Cy Grotesk Wide Bold"/>
                <a:ea typeface="Cy Grotesk Wide Bold"/>
                <a:cs typeface="Cy Grotesk Wide Bold"/>
                <a:sym typeface="Cy Grotesk Wide Bold"/>
              </a:rPr>
              <a:t>XGBoost (Extreme Gradient Boosting)</a:t>
            </a:r>
            <a:r>
              <a:rPr lang="en-US" sz="3056" spc="152">
                <a:solidFill>
                  <a:srgbClr val="FFFFFF"/>
                </a:solidFill>
                <a:latin typeface="Cy Grotesk Wide Thin"/>
                <a:ea typeface="Cy Grotesk Wide Thin"/>
                <a:cs typeface="Cy Grotesk Wide Thin"/>
                <a:sym typeface="Cy Grotesk Wide Thin"/>
              </a:rPr>
              <a:t> - It is a powerful machine learning algorithm based on decision trees.</a:t>
            </a:r>
          </a:p>
          <a:p>
            <a:pPr algn="l">
              <a:lnSpc>
                <a:spcPts val="4278"/>
              </a:lnSpc>
            </a:pPr>
          </a:p>
          <a:p>
            <a:pPr algn="l">
              <a:lnSpc>
                <a:spcPts val="4278"/>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8964" y="1538003"/>
            <a:ext cx="21925250" cy="9293071"/>
            <a:chOff x="0" y="0"/>
            <a:chExt cx="5774552" cy="2447558"/>
          </a:xfrm>
        </p:grpSpPr>
        <p:sp>
          <p:nvSpPr>
            <p:cNvPr name="Freeform 3" id="3"/>
            <p:cNvSpPr/>
            <p:nvPr/>
          </p:nvSpPr>
          <p:spPr>
            <a:xfrm flipH="false" flipV="false" rot="0">
              <a:off x="0" y="0"/>
              <a:ext cx="5774551" cy="2447558"/>
            </a:xfrm>
            <a:custGeom>
              <a:avLst/>
              <a:gdLst/>
              <a:ahLst/>
              <a:cxnLst/>
              <a:rect r="r" b="b" t="t" l="l"/>
              <a:pathLst>
                <a:path h="2447558" w="5774551">
                  <a:moveTo>
                    <a:pt x="0" y="0"/>
                  </a:moveTo>
                  <a:lnTo>
                    <a:pt x="5774551" y="0"/>
                  </a:lnTo>
                  <a:lnTo>
                    <a:pt x="5774551" y="2447558"/>
                  </a:lnTo>
                  <a:lnTo>
                    <a:pt x="0" y="2447558"/>
                  </a:lnTo>
                  <a:close/>
                </a:path>
              </a:pathLst>
            </a:custGeom>
            <a:solidFill>
              <a:srgbClr val="181818"/>
            </a:solidFill>
          </p:spPr>
        </p:sp>
        <p:sp>
          <p:nvSpPr>
            <p:cNvPr name="TextBox 4" id="4"/>
            <p:cNvSpPr txBox="true"/>
            <p:nvPr/>
          </p:nvSpPr>
          <p:spPr>
            <a:xfrm>
              <a:off x="0" y="-47625"/>
              <a:ext cx="5774552" cy="2495183"/>
            </a:xfrm>
            <a:prstGeom prst="rect">
              <a:avLst/>
            </a:prstGeom>
          </p:spPr>
          <p:txBody>
            <a:bodyPr anchor="ctr" rtlCol="false" tIns="50800" lIns="50800" bIns="50800" rIns="50800"/>
            <a:lstStyle/>
            <a:p>
              <a:pPr algn="ctr">
                <a:lnSpc>
                  <a:spcPts val="3069"/>
                </a:lnSpc>
              </a:pPr>
            </a:p>
          </p:txBody>
        </p:sp>
      </p:grpSp>
      <p:sp>
        <p:nvSpPr>
          <p:cNvPr name="Freeform 5" id="5"/>
          <p:cNvSpPr/>
          <p:nvPr/>
        </p:nvSpPr>
        <p:spPr>
          <a:xfrm flipH="false" flipV="false" rot="0">
            <a:off x="16483283" y="8598961"/>
            <a:ext cx="1822426" cy="1620302"/>
          </a:xfrm>
          <a:custGeom>
            <a:avLst/>
            <a:gdLst/>
            <a:ahLst/>
            <a:cxnLst/>
            <a:rect r="r" b="b" t="t" l="l"/>
            <a:pathLst>
              <a:path h="1620302" w="1822426">
                <a:moveTo>
                  <a:pt x="0" y="0"/>
                </a:moveTo>
                <a:lnTo>
                  <a:pt x="1822425" y="0"/>
                </a:lnTo>
                <a:lnTo>
                  <a:pt x="1822425" y="1620303"/>
                </a:lnTo>
                <a:lnTo>
                  <a:pt x="0" y="1620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3958" y="1696166"/>
            <a:ext cx="18144042" cy="5408775"/>
          </a:xfrm>
          <a:prstGeom prst="rect">
            <a:avLst/>
          </a:prstGeom>
        </p:spPr>
        <p:txBody>
          <a:bodyPr anchor="t" rtlCol="false" tIns="0" lIns="0" bIns="0" rIns="0">
            <a:spAutoFit/>
          </a:bodyPr>
          <a:lstStyle/>
          <a:p>
            <a:pPr algn="l">
              <a:lnSpc>
                <a:spcPts val="4278"/>
              </a:lnSpc>
            </a:pPr>
            <a:r>
              <a:rPr lang="en-US" sz="3056" spc="152">
                <a:solidFill>
                  <a:srgbClr val="FFFFFF"/>
                </a:solidFill>
                <a:latin typeface="Cy Grotesk Wide Thin"/>
                <a:ea typeface="Cy Grotesk Wide Thin"/>
                <a:cs typeface="Cy Grotesk Wide Thin"/>
                <a:sym typeface="Cy Grotesk Wide Thin"/>
              </a:rPr>
              <a:t>The Voting Ensemble is a machine learning technique that combines multiple models to improve prediction accuracy. It works by training several different models (such as Random Forest, SVM, and XGBoost) on the same dataset. Each model then makes its own predictions, and the final prediction is determined by a majority vote (in classification tasks).</a:t>
            </a:r>
          </a:p>
          <a:p>
            <a:pPr algn="l" marL="659812" indent="-329906" lvl="1">
              <a:lnSpc>
                <a:spcPts val="4278"/>
              </a:lnSpc>
              <a:buFont typeface="Arial"/>
              <a:buChar char="•"/>
            </a:pPr>
            <a:r>
              <a:rPr lang="en-US" b="true" sz="3056" spc="152">
                <a:solidFill>
                  <a:srgbClr val="FFFFFF"/>
                </a:solidFill>
                <a:latin typeface="Cy Grotesk Wide Bold"/>
                <a:ea typeface="Cy Grotesk Wide Bold"/>
                <a:cs typeface="Cy Grotesk Wide Bold"/>
                <a:sym typeface="Cy Grotesk Wide Bold"/>
              </a:rPr>
              <a:t>Hard Voting:</a:t>
            </a:r>
            <a:r>
              <a:rPr lang="en-US" sz="3056" spc="152">
                <a:solidFill>
                  <a:srgbClr val="FFFFFF"/>
                </a:solidFill>
                <a:latin typeface="Cy Grotesk Wide Thin"/>
                <a:ea typeface="Cy Grotesk Wide Thin"/>
                <a:cs typeface="Cy Grotesk Wide Thin"/>
                <a:sym typeface="Cy Grotesk Wide Thin"/>
              </a:rPr>
              <a:t> The class predicted by the majority of models is chosen as the final output.</a:t>
            </a:r>
          </a:p>
          <a:p>
            <a:pPr algn="l" marL="659812" indent="-329906" lvl="1">
              <a:lnSpc>
                <a:spcPts val="4278"/>
              </a:lnSpc>
              <a:buFont typeface="Arial"/>
              <a:buChar char="•"/>
            </a:pPr>
            <a:r>
              <a:rPr lang="en-US" b="true" sz="3056" spc="152">
                <a:solidFill>
                  <a:srgbClr val="FFFFFF"/>
                </a:solidFill>
                <a:latin typeface="Cy Grotesk Wide Bold"/>
                <a:ea typeface="Cy Grotesk Wide Bold"/>
                <a:cs typeface="Cy Grotesk Wide Bold"/>
                <a:sym typeface="Cy Grotesk Wide Bold"/>
              </a:rPr>
              <a:t>Soft Voting:</a:t>
            </a:r>
            <a:r>
              <a:rPr lang="en-US" sz="3056" spc="152">
                <a:solidFill>
                  <a:srgbClr val="FFFFFF"/>
                </a:solidFill>
                <a:latin typeface="Cy Grotesk Wide Thin"/>
                <a:ea typeface="Cy Grotesk Wide Thin"/>
                <a:cs typeface="Cy Grotesk Wide Thin"/>
                <a:sym typeface="Cy Grotesk Wide Thin"/>
              </a:rPr>
              <a:t> The predicted probabilities from all models are averaged, and the class with the highest average probability is selected.</a:t>
            </a:r>
          </a:p>
          <a:p>
            <a:pPr algn="l">
              <a:lnSpc>
                <a:spcPts val="4278"/>
              </a:lnSpc>
            </a:pPr>
          </a:p>
        </p:txBody>
      </p:sp>
      <p:sp>
        <p:nvSpPr>
          <p:cNvPr name="Freeform 7" id="7"/>
          <p:cNvSpPr/>
          <p:nvPr/>
        </p:nvSpPr>
        <p:spPr>
          <a:xfrm flipH="false" flipV="false" rot="0">
            <a:off x="2308491" y="6732914"/>
            <a:ext cx="14050340" cy="3486350"/>
          </a:xfrm>
          <a:custGeom>
            <a:avLst/>
            <a:gdLst/>
            <a:ahLst/>
            <a:cxnLst/>
            <a:rect r="r" b="b" t="t" l="l"/>
            <a:pathLst>
              <a:path h="3486350" w="14050340">
                <a:moveTo>
                  <a:pt x="0" y="0"/>
                </a:moveTo>
                <a:lnTo>
                  <a:pt x="14050340" y="0"/>
                </a:lnTo>
                <a:lnTo>
                  <a:pt x="14050340" y="3486350"/>
                </a:lnTo>
                <a:lnTo>
                  <a:pt x="0" y="3486350"/>
                </a:lnTo>
                <a:lnTo>
                  <a:pt x="0" y="0"/>
                </a:lnTo>
                <a:close/>
              </a:path>
            </a:pathLst>
          </a:custGeom>
          <a:blipFill>
            <a:blip r:embed="rId4"/>
            <a:stretch>
              <a:fillRect l="0" t="-18467" r="0" b="-17980"/>
            </a:stretch>
          </a:blipFill>
        </p:spPr>
      </p:sp>
      <p:sp>
        <p:nvSpPr>
          <p:cNvPr name="TextBox 8" id="8"/>
          <p:cNvSpPr txBox="true"/>
          <p:nvPr/>
        </p:nvSpPr>
        <p:spPr>
          <a:xfrm rot="0">
            <a:off x="-190954" y="142875"/>
            <a:ext cx="18669908" cy="1610441"/>
          </a:xfrm>
          <a:prstGeom prst="rect">
            <a:avLst/>
          </a:prstGeom>
        </p:spPr>
        <p:txBody>
          <a:bodyPr anchor="t" rtlCol="false" tIns="0" lIns="0" bIns="0" rIns="0">
            <a:spAutoFit/>
          </a:bodyPr>
          <a:lstStyle/>
          <a:p>
            <a:pPr algn="ctr">
              <a:lnSpc>
                <a:spcPts val="12210"/>
              </a:lnSpc>
            </a:pPr>
            <a:r>
              <a:rPr lang="en-US" sz="11519" spc="-575">
                <a:solidFill>
                  <a:srgbClr val="181818"/>
                </a:solidFill>
                <a:latin typeface="Black Gold"/>
                <a:ea typeface="Black Gold"/>
                <a:cs typeface="Black Gold"/>
                <a:sym typeface="Black Gold"/>
              </a:rPr>
              <a:t>VOTING ENSEMBLE mOdel</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78000">
            <a:off x="-1341318" y="-4001892"/>
            <a:ext cx="20970636" cy="18290784"/>
          </a:xfrm>
          <a:custGeom>
            <a:avLst/>
            <a:gdLst/>
            <a:ahLst/>
            <a:cxnLst/>
            <a:rect r="r" b="b" t="t" l="l"/>
            <a:pathLst>
              <a:path h="18290784" w="20970636">
                <a:moveTo>
                  <a:pt x="5344293" y="0"/>
                </a:moveTo>
                <a:lnTo>
                  <a:pt x="20970636" y="9500966"/>
                </a:lnTo>
                <a:lnTo>
                  <a:pt x="15626343" y="18290784"/>
                </a:lnTo>
                <a:lnTo>
                  <a:pt x="0" y="8789818"/>
                </a:lnTo>
                <a:lnTo>
                  <a:pt x="5344293" y="0"/>
                </a:lnTo>
                <a:close/>
              </a:path>
            </a:pathLst>
          </a:custGeom>
          <a:blipFill>
            <a:blip r:embed="rId2"/>
            <a:stretch>
              <a:fillRect l="-101384" t="-6166" r="-19810" b="-273761"/>
            </a:stretch>
          </a:blipFill>
        </p:spPr>
      </p:sp>
      <p:sp>
        <p:nvSpPr>
          <p:cNvPr name="Freeform 3" id="3"/>
          <p:cNvSpPr/>
          <p:nvPr/>
        </p:nvSpPr>
        <p:spPr>
          <a:xfrm flipH="false" flipV="true" rot="0">
            <a:off x="-249797" y="8023487"/>
            <a:ext cx="1459324" cy="2469626"/>
          </a:xfrm>
          <a:custGeom>
            <a:avLst/>
            <a:gdLst/>
            <a:ahLst/>
            <a:cxnLst/>
            <a:rect r="r" b="b" t="t" l="l"/>
            <a:pathLst>
              <a:path h="2469626" w="1459324">
                <a:moveTo>
                  <a:pt x="0" y="2469626"/>
                </a:moveTo>
                <a:lnTo>
                  <a:pt x="1459324" y="2469626"/>
                </a:lnTo>
                <a:lnTo>
                  <a:pt x="1459324" y="0"/>
                </a:lnTo>
                <a:lnTo>
                  <a:pt x="0" y="0"/>
                </a:lnTo>
                <a:lnTo>
                  <a:pt x="0" y="24696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59300" y="-436306"/>
            <a:ext cx="1459324" cy="2469626"/>
          </a:xfrm>
          <a:custGeom>
            <a:avLst/>
            <a:gdLst/>
            <a:ahLst/>
            <a:cxnLst/>
            <a:rect r="r" b="b" t="t" l="l"/>
            <a:pathLst>
              <a:path h="2469626" w="1459324">
                <a:moveTo>
                  <a:pt x="0" y="0"/>
                </a:moveTo>
                <a:lnTo>
                  <a:pt x="1459324" y="0"/>
                </a:lnTo>
                <a:lnTo>
                  <a:pt x="1459324" y="2469626"/>
                </a:lnTo>
                <a:lnTo>
                  <a:pt x="0" y="2469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6" y="1365169"/>
            <a:ext cx="18273504" cy="8605922"/>
          </a:xfrm>
          <a:custGeom>
            <a:avLst/>
            <a:gdLst/>
            <a:ahLst/>
            <a:cxnLst/>
            <a:rect r="r" b="b" t="t" l="l"/>
            <a:pathLst>
              <a:path h="8605922" w="18273504">
                <a:moveTo>
                  <a:pt x="0" y="0"/>
                </a:moveTo>
                <a:lnTo>
                  <a:pt x="18273504" y="0"/>
                </a:lnTo>
                <a:lnTo>
                  <a:pt x="18273504" y="8605921"/>
                </a:lnTo>
                <a:lnTo>
                  <a:pt x="0" y="8605921"/>
                </a:lnTo>
                <a:lnTo>
                  <a:pt x="0" y="0"/>
                </a:lnTo>
                <a:close/>
              </a:path>
            </a:pathLst>
          </a:custGeom>
          <a:blipFill>
            <a:blip r:embed="rId7"/>
            <a:stretch>
              <a:fillRect l="0" t="-103" r="-143" b="-103"/>
            </a:stretch>
          </a:blipFill>
        </p:spPr>
      </p:sp>
      <p:sp>
        <p:nvSpPr>
          <p:cNvPr name="TextBox 6" id="6"/>
          <p:cNvSpPr txBox="true"/>
          <p:nvPr/>
        </p:nvSpPr>
        <p:spPr>
          <a:xfrm rot="0">
            <a:off x="14496" y="-121231"/>
            <a:ext cx="18288000" cy="1463664"/>
          </a:xfrm>
          <a:prstGeom prst="rect">
            <a:avLst/>
          </a:prstGeom>
        </p:spPr>
        <p:txBody>
          <a:bodyPr anchor="t" rtlCol="false" tIns="0" lIns="0" bIns="0" rIns="0">
            <a:spAutoFit/>
          </a:bodyPr>
          <a:lstStyle/>
          <a:p>
            <a:pPr algn="l">
              <a:lnSpc>
                <a:spcPts val="11167"/>
              </a:lnSpc>
            </a:pPr>
            <a:r>
              <a:rPr lang="en-US" sz="10535" spc="-526">
                <a:solidFill>
                  <a:srgbClr val="181818"/>
                </a:solidFill>
                <a:latin typeface="Black Gold"/>
                <a:ea typeface="Black Gold"/>
                <a:cs typeface="Black Gold"/>
                <a:sym typeface="Black Gold"/>
              </a:rPr>
              <a:t>               Home page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81818"/>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78000">
            <a:off x="-1341318" y="-4001892"/>
            <a:ext cx="20970636" cy="18290784"/>
          </a:xfrm>
          <a:custGeom>
            <a:avLst/>
            <a:gdLst/>
            <a:ahLst/>
            <a:cxnLst/>
            <a:rect r="r" b="b" t="t" l="l"/>
            <a:pathLst>
              <a:path h="18290784" w="20970636">
                <a:moveTo>
                  <a:pt x="5344293" y="0"/>
                </a:moveTo>
                <a:lnTo>
                  <a:pt x="20970636" y="9500966"/>
                </a:lnTo>
                <a:lnTo>
                  <a:pt x="15626343" y="18290784"/>
                </a:lnTo>
                <a:lnTo>
                  <a:pt x="0" y="8789818"/>
                </a:lnTo>
                <a:lnTo>
                  <a:pt x="5344293" y="0"/>
                </a:lnTo>
                <a:close/>
              </a:path>
            </a:pathLst>
          </a:custGeom>
          <a:blipFill>
            <a:blip r:embed="rId2"/>
            <a:stretch>
              <a:fillRect l="-101384" t="-6166" r="-19810" b="-273761"/>
            </a:stretch>
          </a:blipFill>
        </p:spPr>
      </p:sp>
      <p:sp>
        <p:nvSpPr>
          <p:cNvPr name="Freeform 3" id="3"/>
          <p:cNvSpPr/>
          <p:nvPr/>
        </p:nvSpPr>
        <p:spPr>
          <a:xfrm flipH="false" flipV="true" rot="0">
            <a:off x="0" y="7817374"/>
            <a:ext cx="1459324" cy="2469626"/>
          </a:xfrm>
          <a:custGeom>
            <a:avLst/>
            <a:gdLst/>
            <a:ahLst/>
            <a:cxnLst/>
            <a:rect r="r" b="b" t="t" l="l"/>
            <a:pathLst>
              <a:path h="2469626" w="1459324">
                <a:moveTo>
                  <a:pt x="0" y="2469626"/>
                </a:moveTo>
                <a:lnTo>
                  <a:pt x="1459324" y="2469626"/>
                </a:lnTo>
                <a:lnTo>
                  <a:pt x="1459324" y="0"/>
                </a:lnTo>
                <a:lnTo>
                  <a:pt x="0" y="0"/>
                </a:lnTo>
                <a:lnTo>
                  <a:pt x="0" y="24696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8676" y="7817374"/>
            <a:ext cx="1459324" cy="2469626"/>
          </a:xfrm>
          <a:custGeom>
            <a:avLst/>
            <a:gdLst/>
            <a:ahLst/>
            <a:cxnLst/>
            <a:rect r="r" b="b" t="t" l="l"/>
            <a:pathLst>
              <a:path h="2469626" w="1459324">
                <a:moveTo>
                  <a:pt x="0" y="0"/>
                </a:moveTo>
                <a:lnTo>
                  <a:pt x="1459324" y="0"/>
                </a:lnTo>
                <a:lnTo>
                  <a:pt x="1459324" y="2469626"/>
                </a:lnTo>
                <a:lnTo>
                  <a:pt x="0" y="2469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1597014"/>
            <a:ext cx="18288000" cy="8653207"/>
          </a:xfrm>
          <a:custGeom>
            <a:avLst/>
            <a:gdLst/>
            <a:ahLst/>
            <a:cxnLst/>
            <a:rect r="r" b="b" t="t" l="l"/>
            <a:pathLst>
              <a:path h="8653207" w="18288000">
                <a:moveTo>
                  <a:pt x="0" y="0"/>
                </a:moveTo>
                <a:lnTo>
                  <a:pt x="18288000" y="0"/>
                </a:lnTo>
                <a:lnTo>
                  <a:pt x="18288000" y="8653207"/>
                </a:lnTo>
                <a:lnTo>
                  <a:pt x="0" y="8653207"/>
                </a:lnTo>
                <a:lnTo>
                  <a:pt x="0" y="0"/>
                </a:lnTo>
                <a:close/>
              </a:path>
            </a:pathLst>
          </a:custGeom>
          <a:blipFill>
            <a:blip r:embed="rId7"/>
            <a:stretch>
              <a:fillRect l="0" t="0" r="0" b="0"/>
            </a:stretch>
          </a:blipFill>
        </p:spPr>
      </p:sp>
      <p:sp>
        <p:nvSpPr>
          <p:cNvPr name="TextBox 6" id="6"/>
          <p:cNvSpPr txBox="true"/>
          <p:nvPr/>
        </p:nvSpPr>
        <p:spPr>
          <a:xfrm rot="0">
            <a:off x="0" y="133350"/>
            <a:ext cx="18288000" cy="1463664"/>
          </a:xfrm>
          <a:prstGeom prst="rect">
            <a:avLst/>
          </a:prstGeom>
        </p:spPr>
        <p:txBody>
          <a:bodyPr anchor="t" rtlCol="false" tIns="0" lIns="0" bIns="0" rIns="0">
            <a:spAutoFit/>
          </a:bodyPr>
          <a:lstStyle/>
          <a:p>
            <a:pPr algn="l">
              <a:lnSpc>
                <a:spcPts val="11167"/>
              </a:lnSpc>
            </a:pPr>
            <a:r>
              <a:rPr lang="en-US" sz="10535" spc="-526">
                <a:solidFill>
                  <a:srgbClr val="181818"/>
                </a:solidFill>
                <a:latin typeface="Black Gold"/>
                <a:ea typeface="Black Gold"/>
                <a:cs typeface="Black Gold"/>
                <a:sym typeface="Black Gold"/>
              </a:rPr>
              <a:t>               LOGIN PAGE</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81818"/>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78000">
            <a:off x="-1341318" y="-4001892"/>
            <a:ext cx="20970636" cy="18290784"/>
          </a:xfrm>
          <a:custGeom>
            <a:avLst/>
            <a:gdLst/>
            <a:ahLst/>
            <a:cxnLst/>
            <a:rect r="r" b="b" t="t" l="l"/>
            <a:pathLst>
              <a:path h="18290784" w="20970636">
                <a:moveTo>
                  <a:pt x="5344293" y="0"/>
                </a:moveTo>
                <a:lnTo>
                  <a:pt x="20970636" y="9500966"/>
                </a:lnTo>
                <a:lnTo>
                  <a:pt x="15626343" y="18290784"/>
                </a:lnTo>
                <a:lnTo>
                  <a:pt x="0" y="8789818"/>
                </a:lnTo>
                <a:lnTo>
                  <a:pt x="5344293" y="0"/>
                </a:lnTo>
                <a:close/>
              </a:path>
            </a:pathLst>
          </a:custGeom>
          <a:blipFill>
            <a:blip r:embed="rId2"/>
            <a:stretch>
              <a:fillRect l="-101384" t="-6166" r="-19810" b="-273761"/>
            </a:stretch>
          </a:blipFill>
        </p:spPr>
      </p:sp>
      <p:sp>
        <p:nvSpPr>
          <p:cNvPr name="Freeform 3" id="3"/>
          <p:cNvSpPr/>
          <p:nvPr/>
        </p:nvSpPr>
        <p:spPr>
          <a:xfrm flipH="false" flipV="true" rot="0">
            <a:off x="0" y="7817374"/>
            <a:ext cx="1459324" cy="2469626"/>
          </a:xfrm>
          <a:custGeom>
            <a:avLst/>
            <a:gdLst/>
            <a:ahLst/>
            <a:cxnLst/>
            <a:rect r="r" b="b" t="t" l="l"/>
            <a:pathLst>
              <a:path h="2469626" w="1459324">
                <a:moveTo>
                  <a:pt x="0" y="2469626"/>
                </a:moveTo>
                <a:lnTo>
                  <a:pt x="1459324" y="2469626"/>
                </a:lnTo>
                <a:lnTo>
                  <a:pt x="1459324" y="0"/>
                </a:lnTo>
                <a:lnTo>
                  <a:pt x="0" y="0"/>
                </a:lnTo>
                <a:lnTo>
                  <a:pt x="0" y="24696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8676" y="8325112"/>
            <a:ext cx="1459324" cy="2469626"/>
          </a:xfrm>
          <a:custGeom>
            <a:avLst/>
            <a:gdLst/>
            <a:ahLst/>
            <a:cxnLst/>
            <a:rect r="r" b="b" t="t" l="l"/>
            <a:pathLst>
              <a:path h="2469626" w="1459324">
                <a:moveTo>
                  <a:pt x="0" y="0"/>
                </a:moveTo>
                <a:lnTo>
                  <a:pt x="1459324" y="0"/>
                </a:lnTo>
                <a:lnTo>
                  <a:pt x="1459324" y="2469626"/>
                </a:lnTo>
                <a:lnTo>
                  <a:pt x="0" y="2469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1528515"/>
            <a:ext cx="18288000" cy="8758485"/>
          </a:xfrm>
          <a:custGeom>
            <a:avLst/>
            <a:gdLst/>
            <a:ahLst/>
            <a:cxnLst/>
            <a:rect r="r" b="b" t="t" l="l"/>
            <a:pathLst>
              <a:path h="8758485" w="18288000">
                <a:moveTo>
                  <a:pt x="0" y="0"/>
                </a:moveTo>
                <a:lnTo>
                  <a:pt x="18288000" y="0"/>
                </a:lnTo>
                <a:lnTo>
                  <a:pt x="18288000" y="8758485"/>
                </a:lnTo>
                <a:lnTo>
                  <a:pt x="0" y="8758485"/>
                </a:lnTo>
                <a:lnTo>
                  <a:pt x="0" y="0"/>
                </a:lnTo>
                <a:close/>
              </a:path>
            </a:pathLst>
          </a:custGeom>
          <a:blipFill>
            <a:blip r:embed="rId7"/>
            <a:stretch>
              <a:fillRect l="-608" t="0" r="-608" b="0"/>
            </a:stretch>
          </a:blipFill>
        </p:spPr>
      </p:sp>
      <p:sp>
        <p:nvSpPr>
          <p:cNvPr name="TextBox 6" id="6"/>
          <p:cNvSpPr txBox="true"/>
          <p:nvPr/>
        </p:nvSpPr>
        <p:spPr>
          <a:xfrm rot="0">
            <a:off x="-582607" y="231503"/>
            <a:ext cx="19453214" cy="1133277"/>
          </a:xfrm>
          <a:prstGeom prst="rect">
            <a:avLst/>
          </a:prstGeom>
        </p:spPr>
        <p:txBody>
          <a:bodyPr anchor="t" rtlCol="false" tIns="0" lIns="0" bIns="0" rIns="0">
            <a:spAutoFit/>
          </a:bodyPr>
          <a:lstStyle/>
          <a:p>
            <a:pPr algn="l">
              <a:lnSpc>
                <a:spcPts val="8609"/>
              </a:lnSpc>
            </a:pPr>
            <a:r>
              <a:rPr lang="en-US" sz="8122" spc="-406">
                <a:solidFill>
                  <a:srgbClr val="181818"/>
                </a:solidFill>
                <a:latin typeface="Black Gold"/>
                <a:ea typeface="Black Gold"/>
                <a:cs typeface="Black Gold"/>
                <a:sym typeface="Black Gold"/>
              </a:rPr>
              <a:t>                 Registration page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81818"/>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78000">
            <a:off x="-1341318" y="-4001892"/>
            <a:ext cx="20970636" cy="18290784"/>
          </a:xfrm>
          <a:custGeom>
            <a:avLst/>
            <a:gdLst/>
            <a:ahLst/>
            <a:cxnLst/>
            <a:rect r="r" b="b" t="t" l="l"/>
            <a:pathLst>
              <a:path h="18290784" w="20970636">
                <a:moveTo>
                  <a:pt x="5344293" y="0"/>
                </a:moveTo>
                <a:lnTo>
                  <a:pt x="20970636" y="9500966"/>
                </a:lnTo>
                <a:lnTo>
                  <a:pt x="15626343" y="18290784"/>
                </a:lnTo>
                <a:lnTo>
                  <a:pt x="0" y="8789818"/>
                </a:lnTo>
                <a:lnTo>
                  <a:pt x="5344293" y="0"/>
                </a:lnTo>
                <a:close/>
              </a:path>
            </a:pathLst>
          </a:custGeom>
          <a:blipFill>
            <a:blip r:embed="rId2"/>
            <a:stretch>
              <a:fillRect l="-101384" t="-6166" r="-19810" b="-273761"/>
            </a:stretch>
          </a:blipFill>
        </p:spPr>
      </p:sp>
      <p:sp>
        <p:nvSpPr>
          <p:cNvPr name="Freeform 3" id="3"/>
          <p:cNvSpPr/>
          <p:nvPr/>
        </p:nvSpPr>
        <p:spPr>
          <a:xfrm flipH="false" flipV="true" rot="0">
            <a:off x="0" y="7817374"/>
            <a:ext cx="1459324" cy="2469626"/>
          </a:xfrm>
          <a:custGeom>
            <a:avLst/>
            <a:gdLst/>
            <a:ahLst/>
            <a:cxnLst/>
            <a:rect r="r" b="b" t="t" l="l"/>
            <a:pathLst>
              <a:path h="2469626" w="1459324">
                <a:moveTo>
                  <a:pt x="0" y="2469626"/>
                </a:moveTo>
                <a:lnTo>
                  <a:pt x="1459324" y="2469626"/>
                </a:lnTo>
                <a:lnTo>
                  <a:pt x="1459324" y="0"/>
                </a:lnTo>
                <a:lnTo>
                  <a:pt x="0" y="0"/>
                </a:lnTo>
                <a:lnTo>
                  <a:pt x="0" y="24696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101182" y="9052187"/>
            <a:ext cx="1459324" cy="2469626"/>
          </a:xfrm>
          <a:custGeom>
            <a:avLst/>
            <a:gdLst/>
            <a:ahLst/>
            <a:cxnLst/>
            <a:rect r="r" b="b" t="t" l="l"/>
            <a:pathLst>
              <a:path h="2469626" w="1459324">
                <a:moveTo>
                  <a:pt x="0" y="0"/>
                </a:moveTo>
                <a:lnTo>
                  <a:pt x="1459324" y="0"/>
                </a:lnTo>
                <a:lnTo>
                  <a:pt x="1459324" y="2469626"/>
                </a:lnTo>
                <a:lnTo>
                  <a:pt x="0" y="2469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1028700"/>
            <a:ext cx="18288000" cy="9405925"/>
          </a:xfrm>
          <a:custGeom>
            <a:avLst/>
            <a:gdLst/>
            <a:ahLst/>
            <a:cxnLst/>
            <a:rect r="r" b="b" t="t" l="l"/>
            <a:pathLst>
              <a:path h="9405925" w="18288000">
                <a:moveTo>
                  <a:pt x="0" y="0"/>
                </a:moveTo>
                <a:lnTo>
                  <a:pt x="18288000" y="0"/>
                </a:lnTo>
                <a:lnTo>
                  <a:pt x="18288000" y="9405925"/>
                </a:lnTo>
                <a:lnTo>
                  <a:pt x="0" y="9405925"/>
                </a:lnTo>
                <a:lnTo>
                  <a:pt x="0" y="0"/>
                </a:lnTo>
                <a:close/>
              </a:path>
            </a:pathLst>
          </a:custGeom>
          <a:blipFill>
            <a:blip r:embed="rId7"/>
            <a:stretch>
              <a:fillRect l="-672" t="0" r="-672" b="0"/>
            </a:stretch>
          </a:blipFill>
        </p:spPr>
      </p:sp>
      <p:sp>
        <p:nvSpPr>
          <p:cNvPr name="TextBox 6" id="6"/>
          <p:cNvSpPr txBox="true"/>
          <p:nvPr/>
        </p:nvSpPr>
        <p:spPr>
          <a:xfrm rot="0">
            <a:off x="0" y="95250"/>
            <a:ext cx="18288000" cy="1059690"/>
          </a:xfrm>
          <a:prstGeom prst="rect">
            <a:avLst/>
          </a:prstGeom>
        </p:spPr>
        <p:txBody>
          <a:bodyPr anchor="t" rtlCol="false" tIns="0" lIns="0" bIns="0" rIns="0">
            <a:spAutoFit/>
          </a:bodyPr>
          <a:lstStyle/>
          <a:p>
            <a:pPr algn="l">
              <a:lnSpc>
                <a:spcPts val="8093"/>
              </a:lnSpc>
            </a:pPr>
            <a:r>
              <a:rPr lang="en-US" sz="7635" spc="-381">
                <a:solidFill>
                  <a:srgbClr val="181818"/>
                </a:solidFill>
                <a:latin typeface="Black Gold"/>
                <a:ea typeface="Black Gold"/>
                <a:cs typeface="Black Gold"/>
                <a:sym typeface="Black Gold"/>
              </a:rPr>
              <a:t>                      PROFILE page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81818"/>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78000">
            <a:off x="-1341318" y="-4001892"/>
            <a:ext cx="20970636" cy="18290784"/>
          </a:xfrm>
          <a:custGeom>
            <a:avLst/>
            <a:gdLst/>
            <a:ahLst/>
            <a:cxnLst/>
            <a:rect r="r" b="b" t="t" l="l"/>
            <a:pathLst>
              <a:path h="18290784" w="20970636">
                <a:moveTo>
                  <a:pt x="5344293" y="0"/>
                </a:moveTo>
                <a:lnTo>
                  <a:pt x="20970636" y="9500966"/>
                </a:lnTo>
                <a:lnTo>
                  <a:pt x="15626343" y="18290784"/>
                </a:lnTo>
                <a:lnTo>
                  <a:pt x="0" y="8789818"/>
                </a:lnTo>
                <a:lnTo>
                  <a:pt x="5344293" y="0"/>
                </a:lnTo>
                <a:close/>
              </a:path>
            </a:pathLst>
          </a:custGeom>
          <a:blipFill>
            <a:blip r:embed="rId2"/>
            <a:stretch>
              <a:fillRect l="-101384" t="-6166" r="-19810" b="-273761"/>
            </a:stretch>
          </a:blipFill>
        </p:spPr>
      </p:sp>
      <p:sp>
        <p:nvSpPr>
          <p:cNvPr name="Freeform 3" id="3"/>
          <p:cNvSpPr/>
          <p:nvPr/>
        </p:nvSpPr>
        <p:spPr>
          <a:xfrm flipH="false" flipV="true" rot="0">
            <a:off x="0" y="7817374"/>
            <a:ext cx="1459324" cy="2469626"/>
          </a:xfrm>
          <a:custGeom>
            <a:avLst/>
            <a:gdLst/>
            <a:ahLst/>
            <a:cxnLst/>
            <a:rect r="r" b="b" t="t" l="l"/>
            <a:pathLst>
              <a:path h="2469626" w="1459324">
                <a:moveTo>
                  <a:pt x="0" y="2469626"/>
                </a:moveTo>
                <a:lnTo>
                  <a:pt x="1459324" y="2469626"/>
                </a:lnTo>
                <a:lnTo>
                  <a:pt x="1459324" y="0"/>
                </a:lnTo>
                <a:lnTo>
                  <a:pt x="0" y="0"/>
                </a:lnTo>
                <a:lnTo>
                  <a:pt x="0" y="24696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8676" y="7817374"/>
            <a:ext cx="1459324" cy="2469626"/>
          </a:xfrm>
          <a:custGeom>
            <a:avLst/>
            <a:gdLst/>
            <a:ahLst/>
            <a:cxnLst/>
            <a:rect r="r" b="b" t="t" l="l"/>
            <a:pathLst>
              <a:path h="2469626" w="1459324">
                <a:moveTo>
                  <a:pt x="0" y="0"/>
                </a:moveTo>
                <a:lnTo>
                  <a:pt x="1459324" y="0"/>
                </a:lnTo>
                <a:lnTo>
                  <a:pt x="1459324" y="2469626"/>
                </a:lnTo>
                <a:lnTo>
                  <a:pt x="0" y="2469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7100" y="1361095"/>
            <a:ext cx="18445100" cy="8925905"/>
          </a:xfrm>
          <a:custGeom>
            <a:avLst/>
            <a:gdLst/>
            <a:ahLst/>
            <a:cxnLst/>
            <a:rect r="r" b="b" t="t" l="l"/>
            <a:pathLst>
              <a:path h="8925905" w="18445100">
                <a:moveTo>
                  <a:pt x="0" y="0"/>
                </a:moveTo>
                <a:lnTo>
                  <a:pt x="18445100" y="0"/>
                </a:lnTo>
                <a:lnTo>
                  <a:pt x="18445100" y="8925905"/>
                </a:lnTo>
                <a:lnTo>
                  <a:pt x="0" y="8925905"/>
                </a:lnTo>
                <a:lnTo>
                  <a:pt x="0" y="0"/>
                </a:lnTo>
                <a:close/>
              </a:path>
            </a:pathLst>
          </a:custGeom>
          <a:blipFill>
            <a:blip r:embed="rId7"/>
            <a:stretch>
              <a:fillRect l="0" t="-2953" r="0" b="-2953"/>
            </a:stretch>
          </a:blipFill>
        </p:spPr>
      </p:sp>
      <p:sp>
        <p:nvSpPr>
          <p:cNvPr name="TextBox 6" id="6"/>
          <p:cNvSpPr txBox="true"/>
          <p:nvPr/>
        </p:nvSpPr>
        <p:spPr>
          <a:xfrm rot="0">
            <a:off x="884392" y="301405"/>
            <a:ext cx="17133533" cy="1059690"/>
          </a:xfrm>
          <a:prstGeom prst="rect">
            <a:avLst/>
          </a:prstGeom>
        </p:spPr>
        <p:txBody>
          <a:bodyPr anchor="t" rtlCol="false" tIns="0" lIns="0" bIns="0" rIns="0">
            <a:spAutoFit/>
          </a:bodyPr>
          <a:lstStyle/>
          <a:p>
            <a:pPr algn="l">
              <a:lnSpc>
                <a:spcPts val="8093"/>
              </a:lnSpc>
            </a:pPr>
            <a:r>
              <a:rPr lang="en-US" sz="7635" spc="-381">
                <a:solidFill>
                  <a:srgbClr val="181818"/>
                </a:solidFill>
                <a:latin typeface="Black Gold"/>
                <a:ea typeface="Black Gold"/>
                <a:cs typeface="Black Gold"/>
                <a:sym typeface="Black Gold"/>
              </a:rPr>
              <a:t> IDENTIFIED DISEASE AND DIAGNOSIS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181818"/>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8964" y="1984264"/>
            <a:ext cx="21925250" cy="8846809"/>
            <a:chOff x="0" y="0"/>
            <a:chExt cx="5774552" cy="2330024"/>
          </a:xfrm>
        </p:grpSpPr>
        <p:sp>
          <p:nvSpPr>
            <p:cNvPr name="Freeform 3" id="3"/>
            <p:cNvSpPr/>
            <p:nvPr/>
          </p:nvSpPr>
          <p:spPr>
            <a:xfrm flipH="false" flipV="false" rot="0">
              <a:off x="0" y="0"/>
              <a:ext cx="5774551" cy="2330024"/>
            </a:xfrm>
            <a:custGeom>
              <a:avLst/>
              <a:gdLst/>
              <a:ahLst/>
              <a:cxnLst/>
              <a:rect r="r" b="b" t="t" l="l"/>
              <a:pathLst>
                <a:path h="2330024" w="5774551">
                  <a:moveTo>
                    <a:pt x="0" y="0"/>
                  </a:moveTo>
                  <a:lnTo>
                    <a:pt x="5774551" y="0"/>
                  </a:lnTo>
                  <a:lnTo>
                    <a:pt x="5774551" y="2330024"/>
                  </a:lnTo>
                  <a:lnTo>
                    <a:pt x="0" y="2330024"/>
                  </a:lnTo>
                  <a:close/>
                </a:path>
              </a:pathLst>
            </a:custGeom>
            <a:solidFill>
              <a:srgbClr val="181818"/>
            </a:solidFill>
          </p:spPr>
        </p:sp>
        <p:sp>
          <p:nvSpPr>
            <p:cNvPr name="TextBox 4" id="4"/>
            <p:cNvSpPr txBox="true"/>
            <p:nvPr/>
          </p:nvSpPr>
          <p:spPr>
            <a:xfrm>
              <a:off x="0" y="-47625"/>
              <a:ext cx="5774552" cy="2377649"/>
            </a:xfrm>
            <a:prstGeom prst="rect">
              <a:avLst/>
            </a:prstGeom>
          </p:spPr>
          <p:txBody>
            <a:bodyPr anchor="ctr" rtlCol="false" tIns="50800" lIns="50800" bIns="50800" rIns="50800"/>
            <a:lstStyle/>
            <a:p>
              <a:pPr algn="ctr">
                <a:lnSpc>
                  <a:spcPts val="3069"/>
                </a:lnSpc>
              </a:pPr>
            </a:p>
          </p:txBody>
        </p:sp>
      </p:grpSp>
      <p:sp>
        <p:nvSpPr>
          <p:cNvPr name="Freeform 5" id="5"/>
          <p:cNvSpPr/>
          <p:nvPr/>
        </p:nvSpPr>
        <p:spPr>
          <a:xfrm flipH="false" flipV="false" rot="0">
            <a:off x="164411" y="2069276"/>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stretch>
              <a:fillRect l="0" t="0" r="0" b="0"/>
            </a:stretch>
          </a:blipFill>
        </p:spPr>
      </p:sp>
      <p:sp>
        <p:nvSpPr>
          <p:cNvPr name="TextBox 6" id="6"/>
          <p:cNvSpPr txBox="true"/>
          <p:nvPr/>
        </p:nvSpPr>
        <p:spPr>
          <a:xfrm rot="0">
            <a:off x="5996830" y="-238125"/>
            <a:ext cx="11262470" cy="2104390"/>
          </a:xfrm>
          <a:prstGeom prst="rect">
            <a:avLst/>
          </a:prstGeom>
        </p:spPr>
        <p:txBody>
          <a:bodyPr anchor="t" rtlCol="false" tIns="0" lIns="0" bIns="0" rIns="0">
            <a:spAutoFit/>
          </a:bodyPr>
          <a:lstStyle/>
          <a:p>
            <a:pPr algn="r" marL="0" indent="0" lvl="0">
              <a:lnSpc>
                <a:spcPts val="17193"/>
              </a:lnSpc>
              <a:spcBef>
                <a:spcPct val="0"/>
              </a:spcBef>
            </a:pPr>
            <a:r>
              <a:rPr lang="en-US" sz="12280">
                <a:solidFill>
                  <a:srgbClr val="181818"/>
                </a:solidFill>
                <a:latin typeface="Black Gold"/>
                <a:ea typeface="Black Gold"/>
                <a:cs typeface="Black Gold"/>
                <a:sym typeface="Black Gold"/>
              </a:rPr>
              <a:t>Conclusion</a:t>
            </a:r>
          </a:p>
        </p:txBody>
      </p:sp>
      <p:sp>
        <p:nvSpPr>
          <p:cNvPr name="TextBox 7" id="7"/>
          <p:cNvSpPr txBox="true"/>
          <p:nvPr/>
        </p:nvSpPr>
        <p:spPr>
          <a:xfrm rot="0">
            <a:off x="6943321" y="2390238"/>
            <a:ext cx="10601253" cy="6277414"/>
          </a:xfrm>
          <a:prstGeom prst="rect">
            <a:avLst/>
          </a:prstGeom>
        </p:spPr>
        <p:txBody>
          <a:bodyPr anchor="t" rtlCol="false" tIns="0" lIns="0" bIns="0" rIns="0">
            <a:spAutoFit/>
          </a:bodyPr>
          <a:lstStyle/>
          <a:p>
            <a:pPr algn="just">
              <a:lnSpc>
                <a:spcPts val="4175"/>
              </a:lnSpc>
            </a:pPr>
            <a:r>
              <a:rPr lang="en-US" sz="2982">
                <a:solidFill>
                  <a:srgbClr val="FFFFFF"/>
                </a:solidFill>
                <a:latin typeface="Cy Grotesk Wide Light"/>
                <a:ea typeface="Cy Grotesk Wide Light"/>
                <a:cs typeface="Cy Grotesk Wide Light"/>
                <a:sym typeface="Cy Grotesk Wide Light"/>
              </a:rPr>
              <a:t>The Advanced Skin Disease Diagnosis project leverages Machine Learning and OpenCV to make skin disease identification faster, more accurate, and accessible. By implementing OpenCV for image processing, we’ve enhanced the accuracy of skin disease identification directly from image uploads, creating a powerful tool that empowers users with reliable diagnostic insights. This approach holds significant potential to transform dermatological care by providing scalable, efficient tools for early detection and intervention in skin diseases.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56000">
            <a:off x="-1274457" y="-3119028"/>
            <a:ext cx="20836914" cy="16525056"/>
          </a:xfrm>
          <a:custGeom>
            <a:avLst/>
            <a:gdLst/>
            <a:ahLst/>
            <a:cxnLst/>
            <a:rect r="r" b="b" t="t" l="l"/>
            <a:pathLst>
              <a:path h="16525056" w="20836914">
                <a:moveTo>
                  <a:pt x="3953246" y="0"/>
                </a:moveTo>
                <a:lnTo>
                  <a:pt x="20836914" y="7027993"/>
                </a:lnTo>
                <a:lnTo>
                  <a:pt x="16883668" y="16525056"/>
                </a:lnTo>
                <a:lnTo>
                  <a:pt x="0" y="9497063"/>
                </a:lnTo>
                <a:lnTo>
                  <a:pt x="3953246" y="0"/>
                </a:lnTo>
                <a:close/>
              </a:path>
            </a:pathLst>
          </a:custGeom>
          <a:blipFill>
            <a:blip r:embed="rId2"/>
            <a:stretch>
              <a:fillRect l="-81296" t="0" r="-1695" b="-245678"/>
            </a:stretch>
          </a:blipFill>
        </p:spPr>
      </p:sp>
      <p:sp>
        <p:nvSpPr>
          <p:cNvPr name="Freeform 3" id="3"/>
          <p:cNvSpPr/>
          <p:nvPr/>
        </p:nvSpPr>
        <p:spPr>
          <a:xfrm flipH="false" flipV="true" rot="0">
            <a:off x="299038" y="6498978"/>
            <a:ext cx="1459324" cy="2469626"/>
          </a:xfrm>
          <a:custGeom>
            <a:avLst/>
            <a:gdLst/>
            <a:ahLst/>
            <a:cxnLst/>
            <a:rect r="r" b="b" t="t" l="l"/>
            <a:pathLst>
              <a:path h="2469626" w="1459324">
                <a:moveTo>
                  <a:pt x="0" y="2469625"/>
                </a:moveTo>
                <a:lnTo>
                  <a:pt x="1459324" y="2469625"/>
                </a:lnTo>
                <a:lnTo>
                  <a:pt x="1459324" y="0"/>
                </a:lnTo>
                <a:lnTo>
                  <a:pt x="0" y="0"/>
                </a:lnTo>
                <a:lnTo>
                  <a:pt x="0" y="2469625"/>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092876" y="3134638"/>
            <a:ext cx="18152842" cy="5261456"/>
            <a:chOff x="0" y="0"/>
            <a:chExt cx="4780995" cy="1385733"/>
          </a:xfrm>
        </p:grpSpPr>
        <p:sp>
          <p:nvSpPr>
            <p:cNvPr name="Freeform 5" id="5"/>
            <p:cNvSpPr/>
            <p:nvPr/>
          </p:nvSpPr>
          <p:spPr>
            <a:xfrm flipH="false" flipV="false" rot="0">
              <a:off x="0" y="0"/>
              <a:ext cx="4780995" cy="1385733"/>
            </a:xfrm>
            <a:custGeom>
              <a:avLst/>
              <a:gdLst/>
              <a:ahLst/>
              <a:cxnLst/>
              <a:rect r="r" b="b" t="t" l="l"/>
              <a:pathLst>
                <a:path h="1385733" w="4780995">
                  <a:moveTo>
                    <a:pt x="0" y="0"/>
                  </a:moveTo>
                  <a:lnTo>
                    <a:pt x="4780995" y="0"/>
                  </a:lnTo>
                  <a:lnTo>
                    <a:pt x="4780995" y="1385733"/>
                  </a:lnTo>
                  <a:lnTo>
                    <a:pt x="0" y="1385733"/>
                  </a:lnTo>
                  <a:close/>
                </a:path>
              </a:pathLst>
            </a:custGeom>
            <a:solidFill>
              <a:srgbClr val="181818"/>
            </a:solidFill>
          </p:spPr>
        </p:sp>
        <p:sp>
          <p:nvSpPr>
            <p:cNvPr name="TextBox 6" id="6"/>
            <p:cNvSpPr txBox="true"/>
            <p:nvPr/>
          </p:nvSpPr>
          <p:spPr>
            <a:xfrm>
              <a:off x="0" y="-47625"/>
              <a:ext cx="4780995" cy="1433358"/>
            </a:xfrm>
            <a:prstGeom prst="rect">
              <a:avLst/>
            </a:prstGeom>
          </p:spPr>
          <p:txBody>
            <a:bodyPr anchor="ctr" rtlCol="false" tIns="50800" lIns="50800" bIns="50800" rIns="50800"/>
            <a:lstStyle/>
            <a:p>
              <a:pPr algn="ctr">
                <a:lnSpc>
                  <a:spcPts val="3069"/>
                </a:lnSpc>
              </a:pPr>
            </a:p>
          </p:txBody>
        </p:sp>
      </p:grpSp>
      <p:sp>
        <p:nvSpPr>
          <p:cNvPr name="TextBox 7" id="7"/>
          <p:cNvSpPr txBox="true"/>
          <p:nvPr/>
        </p:nvSpPr>
        <p:spPr>
          <a:xfrm rot="0">
            <a:off x="1758362" y="190500"/>
            <a:ext cx="8194144" cy="2089521"/>
          </a:xfrm>
          <a:prstGeom prst="rect">
            <a:avLst/>
          </a:prstGeom>
        </p:spPr>
        <p:txBody>
          <a:bodyPr anchor="t" rtlCol="false" tIns="0" lIns="0" bIns="0" rIns="0">
            <a:spAutoFit/>
          </a:bodyPr>
          <a:lstStyle/>
          <a:p>
            <a:pPr algn="l">
              <a:lnSpc>
                <a:spcPts val="15906"/>
              </a:lnSpc>
            </a:pPr>
            <a:r>
              <a:rPr lang="en-US" sz="15006" spc="-750">
                <a:solidFill>
                  <a:srgbClr val="181818"/>
                </a:solidFill>
                <a:latin typeface="Black Gold"/>
                <a:ea typeface="Black Gold"/>
                <a:cs typeface="Black Gold"/>
                <a:sym typeface="Black Gold"/>
              </a:rPr>
              <a:t>TEAM - 3</a:t>
            </a:r>
          </a:p>
        </p:txBody>
      </p:sp>
      <p:sp>
        <p:nvSpPr>
          <p:cNvPr name="TextBox 8" id="8"/>
          <p:cNvSpPr txBox="true"/>
          <p:nvPr/>
        </p:nvSpPr>
        <p:spPr>
          <a:xfrm rot="0">
            <a:off x="2092876" y="3868793"/>
            <a:ext cx="16195124" cy="2851197"/>
          </a:xfrm>
          <a:prstGeom prst="rect">
            <a:avLst/>
          </a:prstGeom>
        </p:spPr>
        <p:txBody>
          <a:bodyPr anchor="t" rtlCol="false" tIns="0" lIns="0" bIns="0" rIns="0">
            <a:spAutoFit/>
          </a:bodyPr>
          <a:lstStyle/>
          <a:p>
            <a:pPr algn="l" marL="1187053" indent="-593526" lvl="1">
              <a:lnSpc>
                <a:spcPts val="7697"/>
              </a:lnSpc>
              <a:buFont typeface="Arial"/>
              <a:buChar char="•"/>
            </a:pPr>
            <a:r>
              <a:rPr lang="en-US" sz="5498">
                <a:solidFill>
                  <a:srgbClr val="FFFFFF"/>
                </a:solidFill>
                <a:latin typeface="Cy Grotesk Wide Thin"/>
                <a:ea typeface="Cy Grotesk Wide Thin"/>
                <a:cs typeface="Cy Grotesk Wide Thin"/>
                <a:sym typeface="Cy Grotesk Wide Thin"/>
              </a:rPr>
              <a:t>AYUSH PANDEY</a:t>
            </a:r>
          </a:p>
          <a:p>
            <a:pPr algn="l" marL="1143874" indent="-571937" lvl="1">
              <a:lnSpc>
                <a:spcPts val="7417"/>
              </a:lnSpc>
              <a:buFont typeface="Arial"/>
              <a:buChar char="•"/>
            </a:pPr>
            <a:r>
              <a:rPr lang="en-US" sz="5298">
                <a:solidFill>
                  <a:srgbClr val="FFFFFF"/>
                </a:solidFill>
                <a:latin typeface="Cy Grotesk Wide Thin"/>
                <a:ea typeface="Cy Grotesk Wide Thin"/>
                <a:cs typeface="Cy Grotesk Wide Thin"/>
                <a:sym typeface="Cy Grotesk Wide Thin"/>
              </a:rPr>
              <a:t>MORAM HARI NAGA SIVA SRI NANDAN</a:t>
            </a:r>
          </a:p>
          <a:p>
            <a:pPr algn="l">
              <a:lnSpc>
                <a:spcPts val="7697"/>
              </a:lnSpc>
            </a:pPr>
          </a:p>
        </p:txBody>
      </p:sp>
      <p:sp>
        <p:nvSpPr>
          <p:cNvPr name="Freeform 9" id="9"/>
          <p:cNvSpPr/>
          <p:nvPr/>
        </p:nvSpPr>
        <p:spPr>
          <a:xfrm flipH="false" flipV="false" rot="0">
            <a:off x="14674200" y="8280265"/>
            <a:ext cx="1459324" cy="2469626"/>
          </a:xfrm>
          <a:custGeom>
            <a:avLst/>
            <a:gdLst/>
            <a:ahLst/>
            <a:cxnLst/>
            <a:rect r="r" b="b" t="t" l="l"/>
            <a:pathLst>
              <a:path h="2469626" w="1459324">
                <a:moveTo>
                  <a:pt x="0" y="0"/>
                </a:moveTo>
                <a:lnTo>
                  <a:pt x="1459324" y="0"/>
                </a:lnTo>
                <a:lnTo>
                  <a:pt x="1459324" y="2469625"/>
                </a:lnTo>
                <a:lnTo>
                  <a:pt x="0" y="2469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2968" y="2417128"/>
            <a:ext cx="21545928" cy="5226679"/>
            <a:chOff x="0" y="0"/>
            <a:chExt cx="5674648" cy="1376574"/>
          </a:xfrm>
        </p:grpSpPr>
        <p:sp>
          <p:nvSpPr>
            <p:cNvPr name="Freeform 3" id="3"/>
            <p:cNvSpPr/>
            <p:nvPr/>
          </p:nvSpPr>
          <p:spPr>
            <a:xfrm flipH="false" flipV="false" rot="0">
              <a:off x="0" y="0"/>
              <a:ext cx="5674648" cy="1376574"/>
            </a:xfrm>
            <a:custGeom>
              <a:avLst/>
              <a:gdLst/>
              <a:ahLst/>
              <a:cxnLst/>
              <a:rect r="r" b="b" t="t" l="l"/>
              <a:pathLst>
                <a:path h="1376574" w="5674648">
                  <a:moveTo>
                    <a:pt x="0" y="0"/>
                  </a:moveTo>
                  <a:lnTo>
                    <a:pt x="5674648" y="0"/>
                  </a:lnTo>
                  <a:lnTo>
                    <a:pt x="5674648" y="1376574"/>
                  </a:lnTo>
                  <a:lnTo>
                    <a:pt x="0" y="1376574"/>
                  </a:lnTo>
                  <a:close/>
                </a:path>
              </a:pathLst>
            </a:custGeom>
            <a:solidFill>
              <a:srgbClr val="181818"/>
            </a:solidFill>
          </p:spPr>
        </p:sp>
        <p:sp>
          <p:nvSpPr>
            <p:cNvPr name="TextBox 4" id="4"/>
            <p:cNvSpPr txBox="true"/>
            <p:nvPr/>
          </p:nvSpPr>
          <p:spPr>
            <a:xfrm>
              <a:off x="0" y="-47625"/>
              <a:ext cx="5674648" cy="1424199"/>
            </a:xfrm>
            <a:prstGeom prst="rect">
              <a:avLst/>
            </a:prstGeom>
          </p:spPr>
          <p:txBody>
            <a:bodyPr anchor="ctr" rtlCol="false" tIns="50800" lIns="50800" bIns="50800" rIns="50800"/>
            <a:lstStyle/>
            <a:p>
              <a:pPr algn="ctr">
                <a:lnSpc>
                  <a:spcPts val="3069"/>
                </a:lnSpc>
              </a:pPr>
            </a:p>
          </p:txBody>
        </p:sp>
      </p:grpSp>
      <p:sp>
        <p:nvSpPr>
          <p:cNvPr name="TextBox 5" id="5"/>
          <p:cNvSpPr txBox="true"/>
          <p:nvPr/>
        </p:nvSpPr>
        <p:spPr>
          <a:xfrm rot="0">
            <a:off x="2232198" y="1287422"/>
            <a:ext cx="13823605" cy="7302582"/>
          </a:xfrm>
          <a:prstGeom prst="rect">
            <a:avLst/>
          </a:prstGeom>
        </p:spPr>
        <p:txBody>
          <a:bodyPr anchor="t" rtlCol="false" tIns="0" lIns="0" bIns="0" rIns="0">
            <a:spAutoFit/>
          </a:bodyPr>
          <a:lstStyle/>
          <a:p>
            <a:pPr algn="ctr" marL="0" indent="0" lvl="0">
              <a:lnSpc>
                <a:spcPts val="29319"/>
              </a:lnSpc>
              <a:spcBef>
                <a:spcPct val="0"/>
              </a:spcBef>
            </a:pPr>
            <a:r>
              <a:rPr lang="en-US" sz="20942">
                <a:solidFill>
                  <a:srgbClr val="FFFFFF"/>
                </a:solidFill>
                <a:latin typeface="Black Gold"/>
                <a:ea typeface="Black Gold"/>
                <a:cs typeface="Black Gold"/>
                <a:sym typeface="Black Gold"/>
              </a:rPr>
              <a:t>Thank You</a:t>
            </a:r>
          </a:p>
        </p:txBody>
      </p:sp>
      <p:sp>
        <p:nvSpPr>
          <p:cNvPr name="Freeform 6" id="6"/>
          <p:cNvSpPr/>
          <p:nvPr/>
        </p:nvSpPr>
        <p:spPr>
          <a:xfrm flipH="false" flipV="false" rot="0">
            <a:off x="15799976" y="462184"/>
            <a:ext cx="1459324" cy="2469626"/>
          </a:xfrm>
          <a:custGeom>
            <a:avLst/>
            <a:gdLst/>
            <a:ahLst/>
            <a:cxnLst/>
            <a:rect r="r" b="b" t="t" l="l"/>
            <a:pathLst>
              <a:path h="2469626" w="1459324">
                <a:moveTo>
                  <a:pt x="0" y="0"/>
                </a:moveTo>
                <a:lnTo>
                  <a:pt x="1459324" y="0"/>
                </a:lnTo>
                <a:lnTo>
                  <a:pt x="1459324" y="2469625"/>
                </a:lnTo>
                <a:lnTo>
                  <a:pt x="0" y="2469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028700" y="7088007"/>
            <a:ext cx="1459324" cy="2469626"/>
          </a:xfrm>
          <a:custGeom>
            <a:avLst/>
            <a:gdLst/>
            <a:ahLst/>
            <a:cxnLst/>
            <a:rect r="r" b="b" t="t" l="l"/>
            <a:pathLst>
              <a:path h="2469626" w="1459324">
                <a:moveTo>
                  <a:pt x="1459324" y="2469626"/>
                </a:moveTo>
                <a:lnTo>
                  <a:pt x="0" y="2469626"/>
                </a:lnTo>
                <a:lnTo>
                  <a:pt x="0" y="0"/>
                </a:lnTo>
                <a:lnTo>
                  <a:pt x="1459324" y="0"/>
                </a:lnTo>
                <a:lnTo>
                  <a:pt x="1459324" y="246962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7479" y="4486848"/>
            <a:ext cx="2552357" cy="1313304"/>
          </a:xfrm>
          <a:custGeom>
            <a:avLst/>
            <a:gdLst/>
            <a:ahLst/>
            <a:cxnLst/>
            <a:rect r="r" b="b" t="t" l="l"/>
            <a:pathLst>
              <a:path h="1313304" w="2552357">
                <a:moveTo>
                  <a:pt x="0" y="0"/>
                </a:moveTo>
                <a:lnTo>
                  <a:pt x="2552358" y="0"/>
                </a:lnTo>
                <a:lnTo>
                  <a:pt x="2552358" y="1313304"/>
                </a:lnTo>
                <a:lnTo>
                  <a:pt x="0" y="1313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83121" y="4486848"/>
            <a:ext cx="2552357" cy="1313304"/>
          </a:xfrm>
          <a:custGeom>
            <a:avLst/>
            <a:gdLst/>
            <a:ahLst/>
            <a:cxnLst/>
            <a:rect r="r" b="b" t="t" l="l"/>
            <a:pathLst>
              <a:path h="1313304" w="2552357">
                <a:moveTo>
                  <a:pt x="0" y="0"/>
                </a:moveTo>
                <a:lnTo>
                  <a:pt x="2552358" y="0"/>
                </a:lnTo>
                <a:lnTo>
                  <a:pt x="2552358" y="1313304"/>
                </a:lnTo>
                <a:lnTo>
                  <a:pt x="0" y="1313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462618"/>
            <a:ext cx="15903274" cy="1484588"/>
          </a:xfrm>
          <a:prstGeom prst="rect">
            <a:avLst/>
          </a:prstGeom>
        </p:spPr>
        <p:txBody>
          <a:bodyPr anchor="t" rtlCol="false" tIns="0" lIns="0" bIns="0" rIns="0">
            <a:spAutoFit/>
          </a:bodyPr>
          <a:lstStyle/>
          <a:p>
            <a:pPr algn="ctr">
              <a:lnSpc>
                <a:spcPts val="10736"/>
              </a:lnSpc>
            </a:pPr>
            <a:r>
              <a:rPr lang="en-US" sz="12063" spc="-603">
                <a:solidFill>
                  <a:srgbClr val="181818"/>
                </a:solidFill>
                <a:latin typeface="Black Gold"/>
                <a:ea typeface="Black Gold"/>
                <a:cs typeface="Black Gold"/>
                <a:sym typeface="Black Gold"/>
              </a:rPr>
              <a:t>CONTENT</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
        <p:nvSpPr>
          <p:cNvPr name="TextBox 6" id="6"/>
          <p:cNvSpPr txBox="true"/>
          <p:nvPr/>
        </p:nvSpPr>
        <p:spPr>
          <a:xfrm rot="0">
            <a:off x="2049877" y="2391790"/>
            <a:ext cx="14188245" cy="7479649"/>
          </a:xfrm>
          <a:prstGeom prst="rect">
            <a:avLst/>
          </a:prstGeom>
        </p:spPr>
        <p:txBody>
          <a:bodyPr anchor="t" rtlCol="false" tIns="0" lIns="0" bIns="0" rIns="0">
            <a:spAutoFit/>
          </a:bodyPr>
          <a:lstStyle/>
          <a:p>
            <a:pPr algn="ctr">
              <a:lnSpc>
                <a:spcPts val="3932"/>
              </a:lnSpc>
            </a:pPr>
            <a:r>
              <a:rPr lang="en-US" sz="4418" spc="-220">
                <a:solidFill>
                  <a:srgbClr val="181818"/>
                </a:solidFill>
                <a:latin typeface="Canva Sans"/>
                <a:ea typeface="Canva Sans"/>
                <a:cs typeface="Canva Sans"/>
                <a:sym typeface="Canva Sans"/>
              </a:rPr>
              <a:t>INTRODUCTION</a:t>
            </a:r>
          </a:p>
          <a:p>
            <a:pPr algn="ctr">
              <a:lnSpc>
                <a:spcPts val="3932"/>
              </a:lnSpc>
            </a:pPr>
          </a:p>
          <a:p>
            <a:pPr algn="ctr">
              <a:lnSpc>
                <a:spcPts val="3932"/>
              </a:lnSpc>
            </a:pPr>
            <a:r>
              <a:rPr lang="en-US" sz="4418" spc="-220">
                <a:solidFill>
                  <a:srgbClr val="181818"/>
                </a:solidFill>
                <a:latin typeface="Canva Sans"/>
                <a:ea typeface="Canva Sans"/>
                <a:cs typeface="Canva Sans"/>
                <a:sym typeface="Canva Sans"/>
              </a:rPr>
              <a:t>PROJECT OVERVIEW</a:t>
            </a:r>
          </a:p>
          <a:p>
            <a:pPr algn="ctr">
              <a:lnSpc>
                <a:spcPts val="3932"/>
              </a:lnSpc>
            </a:pPr>
          </a:p>
          <a:p>
            <a:pPr algn="ctr">
              <a:lnSpc>
                <a:spcPts val="3932"/>
              </a:lnSpc>
            </a:pPr>
            <a:r>
              <a:rPr lang="en-US" sz="4418" spc="-220">
                <a:solidFill>
                  <a:srgbClr val="181818"/>
                </a:solidFill>
                <a:latin typeface="Canva Sans"/>
                <a:ea typeface="Canva Sans"/>
                <a:cs typeface="Canva Sans"/>
                <a:sym typeface="Canva Sans"/>
              </a:rPr>
              <a:t>MILESTONES</a:t>
            </a:r>
          </a:p>
          <a:p>
            <a:pPr algn="ctr">
              <a:lnSpc>
                <a:spcPts val="3932"/>
              </a:lnSpc>
            </a:pPr>
          </a:p>
          <a:p>
            <a:pPr algn="ctr">
              <a:lnSpc>
                <a:spcPts val="3932"/>
              </a:lnSpc>
            </a:pPr>
            <a:r>
              <a:rPr lang="en-US" sz="4418" spc="-220">
                <a:solidFill>
                  <a:srgbClr val="181818"/>
                </a:solidFill>
                <a:latin typeface="Canva Sans"/>
                <a:ea typeface="Canva Sans"/>
                <a:cs typeface="Canva Sans"/>
                <a:sym typeface="Canva Sans"/>
              </a:rPr>
              <a:t>TRAINED AND TESTED MODELS</a:t>
            </a:r>
          </a:p>
          <a:p>
            <a:pPr algn="ctr">
              <a:lnSpc>
                <a:spcPts val="3932"/>
              </a:lnSpc>
            </a:pPr>
          </a:p>
          <a:p>
            <a:pPr algn="ctr">
              <a:lnSpc>
                <a:spcPts val="3932"/>
              </a:lnSpc>
            </a:pPr>
            <a:r>
              <a:rPr lang="en-US" sz="4418" spc="-220">
                <a:solidFill>
                  <a:srgbClr val="181818"/>
                </a:solidFill>
                <a:latin typeface="Canva Sans"/>
                <a:ea typeface="Canva Sans"/>
                <a:cs typeface="Canva Sans"/>
                <a:sym typeface="Canva Sans"/>
              </a:rPr>
              <a:t>MACHINE LEARNING MODEL</a:t>
            </a:r>
          </a:p>
          <a:p>
            <a:pPr algn="ctr">
              <a:lnSpc>
                <a:spcPts val="3932"/>
              </a:lnSpc>
            </a:pPr>
          </a:p>
          <a:p>
            <a:pPr algn="ctr">
              <a:lnSpc>
                <a:spcPts val="3932"/>
              </a:lnSpc>
            </a:pPr>
            <a:r>
              <a:rPr lang="en-US" sz="4418" spc="-220">
                <a:solidFill>
                  <a:srgbClr val="181818"/>
                </a:solidFill>
                <a:latin typeface="Canva Sans"/>
                <a:ea typeface="Canva Sans"/>
                <a:cs typeface="Canva Sans"/>
                <a:sym typeface="Canva Sans"/>
              </a:rPr>
              <a:t>FINAL OUTPUT</a:t>
            </a:r>
          </a:p>
          <a:p>
            <a:pPr algn="ctr">
              <a:lnSpc>
                <a:spcPts val="3932"/>
              </a:lnSpc>
            </a:pPr>
          </a:p>
          <a:p>
            <a:pPr algn="ctr">
              <a:lnSpc>
                <a:spcPts val="3932"/>
              </a:lnSpc>
            </a:pPr>
            <a:r>
              <a:rPr lang="en-US" sz="4418" spc="-220">
                <a:solidFill>
                  <a:srgbClr val="181818"/>
                </a:solidFill>
                <a:latin typeface="Canva Sans"/>
                <a:ea typeface="Canva Sans"/>
                <a:cs typeface="Canva Sans"/>
                <a:sym typeface="Canva Sans"/>
              </a:rPr>
              <a:t>CONCLUSION</a:t>
            </a:r>
          </a:p>
          <a:p>
            <a:pPr algn="ctr">
              <a:lnSpc>
                <a:spcPts val="3932"/>
              </a:lnSpc>
            </a:pPr>
          </a:p>
          <a:p>
            <a:pPr algn="ctr">
              <a:lnSpc>
                <a:spcPts val="3932"/>
              </a:lnSpc>
            </a:pPr>
            <a:r>
              <a:rPr lang="en-US" sz="4418" spc="-220">
                <a:solidFill>
                  <a:srgbClr val="181818"/>
                </a:solidFill>
                <a:latin typeface="Canva Sans"/>
                <a:ea typeface="Canva Sans"/>
                <a:cs typeface="Canva Sans"/>
                <a:sym typeface="Canva Sans"/>
              </a:rPr>
              <a:t>TEAM MEMBERS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09412" y="-67881"/>
            <a:ext cx="2552357" cy="1313304"/>
          </a:xfrm>
          <a:custGeom>
            <a:avLst/>
            <a:gdLst/>
            <a:ahLst/>
            <a:cxnLst/>
            <a:rect r="r" b="b" t="t" l="l"/>
            <a:pathLst>
              <a:path h="1313304" w="2552357">
                <a:moveTo>
                  <a:pt x="0" y="0"/>
                </a:moveTo>
                <a:lnTo>
                  <a:pt x="2552357" y="0"/>
                </a:lnTo>
                <a:lnTo>
                  <a:pt x="2552357" y="1313304"/>
                </a:lnTo>
                <a:lnTo>
                  <a:pt x="0" y="1313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59209" y="9630348"/>
            <a:ext cx="2552357" cy="1313304"/>
          </a:xfrm>
          <a:custGeom>
            <a:avLst/>
            <a:gdLst/>
            <a:ahLst/>
            <a:cxnLst/>
            <a:rect r="r" b="b" t="t" l="l"/>
            <a:pathLst>
              <a:path h="1313304" w="2552357">
                <a:moveTo>
                  <a:pt x="0" y="0"/>
                </a:moveTo>
                <a:lnTo>
                  <a:pt x="2552358" y="0"/>
                </a:lnTo>
                <a:lnTo>
                  <a:pt x="2552358" y="1313304"/>
                </a:lnTo>
                <a:lnTo>
                  <a:pt x="0" y="1313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0000">
            <a:off x="8343404" y="1585489"/>
            <a:ext cx="9982187" cy="8744573"/>
          </a:xfrm>
          <a:custGeom>
            <a:avLst/>
            <a:gdLst/>
            <a:ahLst/>
            <a:cxnLst/>
            <a:rect r="r" b="b" t="t" l="l"/>
            <a:pathLst>
              <a:path h="8744573" w="9982187">
                <a:moveTo>
                  <a:pt x="75558" y="0"/>
                </a:moveTo>
                <a:lnTo>
                  <a:pt x="9982187" y="86454"/>
                </a:lnTo>
                <a:lnTo>
                  <a:pt x="9906628" y="8744573"/>
                </a:lnTo>
                <a:lnTo>
                  <a:pt x="0" y="8658119"/>
                </a:lnTo>
                <a:lnTo>
                  <a:pt x="75558" y="0"/>
                </a:lnTo>
                <a:close/>
              </a:path>
            </a:pathLst>
          </a:custGeom>
          <a:blipFill>
            <a:blip r:embed="rId4"/>
            <a:stretch>
              <a:fillRect l="-190" t="-3672" r="0" b="-10698"/>
            </a:stretch>
          </a:blipFill>
        </p:spPr>
      </p:sp>
      <p:sp>
        <p:nvSpPr>
          <p:cNvPr name="TextBox 5" id="5"/>
          <p:cNvSpPr txBox="true"/>
          <p:nvPr/>
        </p:nvSpPr>
        <p:spPr>
          <a:xfrm rot="0">
            <a:off x="7480910" y="284544"/>
            <a:ext cx="10807090" cy="1484588"/>
          </a:xfrm>
          <a:prstGeom prst="rect">
            <a:avLst/>
          </a:prstGeom>
        </p:spPr>
        <p:txBody>
          <a:bodyPr anchor="t" rtlCol="false" tIns="0" lIns="0" bIns="0" rIns="0">
            <a:spAutoFit/>
          </a:bodyPr>
          <a:lstStyle/>
          <a:p>
            <a:pPr algn="ctr">
              <a:lnSpc>
                <a:spcPts val="10736"/>
              </a:lnSpc>
            </a:pPr>
            <a:r>
              <a:rPr lang="en-US" sz="12063" spc="-603">
                <a:solidFill>
                  <a:srgbClr val="181818"/>
                </a:solidFill>
                <a:latin typeface="Black Gold"/>
                <a:ea typeface="Black Gold"/>
                <a:cs typeface="Black Gold"/>
                <a:sym typeface="Black Gold"/>
              </a:rPr>
              <a:t>INTRODUCTION</a:t>
            </a:r>
          </a:p>
        </p:txBody>
      </p:sp>
      <p:sp>
        <p:nvSpPr>
          <p:cNvPr name="TextBox 6" id="6"/>
          <p:cNvSpPr txBox="true"/>
          <p:nvPr/>
        </p:nvSpPr>
        <p:spPr>
          <a:xfrm rot="0">
            <a:off x="443424" y="1222213"/>
            <a:ext cx="7518974" cy="8186899"/>
          </a:xfrm>
          <a:prstGeom prst="rect">
            <a:avLst/>
          </a:prstGeom>
        </p:spPr>
        <p:txBody>
          <a:bodyPr anchor="t" rtlCol="false" tIns="0" lIns="0" bIns="0" rIns="0">
            <a:spAutoFit/>
          </a:bodyPr>
          <a:lstStyle/>
          <a:p>
            <a:pPr algn="l">
              <a:lnSpc>
                <a:spcPts val="3855"/>
              </a:lnSpc>
              <a:spcBef>
                <a:spcPct val="0"/>
              </a:spcBef>
            </a:pPr>
            <a:r>
              <a:rPr lang="en-US" sz="2753">
                <a:solidFill>
                  <a:srgbClr val="181818"/>
                </a:solidFill>
                <a:latin typeface="Cy Grotesk Wide Thin"/>
                <a:ea typeface="Cy Grotesk Wide Thin"/>
                <a:cs typeface="Cy Grotesk Wide Thin"/>
                <a:sym typeface="Cy Grotesk Wide Thin"/>
              </a:rPr>
              <a:t>Skin diseases affect millions globally, requiring timely and accurate diagnosis for effective treatment. Traditional diagnosis relies heavily on manual visual assessment, which can be subjective and time-consuming. Our project, Advanced Skin Disease Diagnosis using Machine Learning, aims to address these challenges by leveraging machine learning and image processing to detect and diagnose skin conditions quickly and accurately. This innovative approach enhances diagnostic accuracy and provides scalable solutions, making quality dermatological care more accessible to diverse populations.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70238" y="-3396418"/>
            <a:ext cx="11917544" cy="6792836"/>
            <a:chOff x="0" y="0"/>
            <a:chExt cx="3138777" cy="1789060"/>
          </a:xfrm>
        </p:grpSpPr>
        <p:sp>
          <p:nvSpPr>
            <p:cNvPr name="Freeform 3" id="3"/>
            <p:cNvSpPr/>
            <p:nvPr/>
          </p:nvSpPr>
          <p:spPr>
            <a:xfrm flipH="false" flipV="false" rot="0">
              <a:off x="0" y="0"/>
              <a:ext cx="3138777" cy="1789060"/>
            </a:xfrm>
            <a:custGeom>
              <a:avLst/>
              <a:gdLst/>
              <a:ahLst/>
              <a:cxnLst/>
              <a:rect r="r" b="b" t="t" l="l"/>
              <a:pathLst>
                <a:path h="1789060" w="3138777">
                  <a:moveTo>
                    <a:pt x="0" y="0"/>
                  </a:moveTo>
                  <a:lnTo>
                    <a:pt x="3138777" y="0"/>
                  </a:lnTo>
                  <a:lnTo>
                    <a:pt x="3138777" y="1789060"/>
                  </a:lnTo>
                  <a:lnTo>
                    <a:pt x="0" y="1789060"/>
                  </a:lnTo>
                  <a:close/>
                </a:path>
              </a:pathLst>
            </a:custGeom>
            <a:solidFill>
              <a:srgbClr val="181818"/>
            </a:solidFill>
          </p:spPr>
        </p:sp>
        <p:sp>
          <p:nvSpPr>
            <p:cNvPr name="TextBox 4" id="4"/>
            <p:cNvSpPr txBox="true"/>
            <p:nvPr/>
          </p:nvSpPr>
          <p:spPr>
            <a:xfrm>
              <a:off x="0" y="-47625"/>
              <a:ext cx="3138777" cy="1836685"/>
            </a:xfrm>
            <a:prstGeom prst="rect">
              <a:avLst/>
            </a:prstGeom>
          </p:spPr>
          <p:txBody>
            <a:bodyPr anchor="ctr" rtlCol="false" tIns="50800" lIns="50800" bIns="50800" rIns="50800"/>
            <a:lstStyle/>
            <a:p>
              <a:pPr algn="ctr">
                <a:lnSpc>
                  <a:spcPts val="3069"/>
                </a:lnSpc>
              </a:pPr>
            </a:p>
          </p:txBody>
        </p:sp>
      </p:grpSp>
      <p:sp>
        <p:nvSpPr>
          <p:cNvPr name="Freeform 5" id="5"/>
          <p:cNvSpPr/>
          <p:nvPr/>
        </p:nvSpPr>
        <p:spPr>
          <a:xfrm flipH="false" flipV="false" rot="0">
            <a:off x="7270238" y="6390811"/>
            <a:ext cx="1101661" cy="941419"/>
          </a:xfrm>
          <a:custGeom>
            <a:avLst/>
            <a:gdLst/>
            <a:ahLst/>
            <a:cxnLst/>
            <a:rect r="r" b="b" t="t" l="l"/>
            <a:pathLst>
              <a:path h="941419" w="1101661">
                <a:moveTo>
                  <a:pt x="0" y="0"/>
                </a:moveTo>
                <a:lnTo>
                  <a:pt x="1101661" y="0"/>
                </a:lnTo>
                <a:lnTo>
                  <a:pt x="1101661" y="941419"/>
                </a:lnTo>
                <a:lnTo>
                  <a:pt x="0" y="941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1028700"/>
            <a:ext cx="7268175" cy="7918038"/>
          </a:xfrm>
          <a:custGeom>
            <a:avLst/>
            <a:gdLst/>
            <a:ahLst/>
            <a:cxnLst/>
            <a:rect r="r" b="b" t="t" l="l"/>
            <a:pathLst>
              <a:path h="7918038" w="7268175">
                <a:moveTo>
                  <a:pt x="0" y="0"/>
                </a:moveTo>
                <a:lnTo>
                  <a:pt x="7268175" y="0"/>
                </a:lnTo>
                <a:lnTo>
                  <a:pt x="7268175" y="7918038"/>
                </a:lnTo>
                <a:lnTo>
                  <a:pt x="0" y="7918038"/>
                </a:lnTo>
                <a:lnTo>
                  <a:pt x="0" y="0"/>
                </a:lnTo>
                <a:close/>
              </a:path>
            </a:pathLst>
          </a:custGeom>
          <a:blipFill>
            <a:blip r:embed="rId4"/>
            <a:stretch>
              <a:fillRect l="-4470" t="0" r="-4470" b="0"/>
            </a:stretch>
          </a:blipFill>
        </p:spPr>
      </p:sp>
      <p:sp>
        <p:nvSpPr>
          <p:cNvPr name="TextBox 7" id="7"/>
          <p:cNvSpPr txBox="true"/>
          <p:nvPr/>
        </p:nvSpPr>
        <p:spPr>
          <a:xfrm rot="0">
            <a:off x="8371899" y="4424485"/>
            <a:ext cx="9657647" cy="5415440"/>
          </a:xfrm>
          <a:prstGeom prst="rect">
            <a:avLst/>
          </a:prstGeom>
        </p:spPr>
        <p:txBody>
          <a:bodyPr anchor="t" rtlCol="false" tIns="0" lIns="0" bIns="0" rIns="0">
            <a:spAutoFit/>
          </a:bodyPr>
          <a:lstStyle/>
          <a:p>
            <a:pPr algn="l" marL="441236" indent="-220618" lvl="1">
              <a:lnSpc>
                <a:spcPts val="2861"/>
              </a:lnSpc>
              <a:buFont typeface="Arial"/>
              <a:buChar char="•"/>
            </a:pPr>
            <a:r>
              <a:rPr lang="en-US" b="true" sz="2043" spc="102">
                <a:solidFill>
                  <a:srgbClr val="181818"/>
                </a:solidFill>
                <a:latin typeface="Cy Grotesk Wide Bold"/>
                <a:ea typeface="Cy Grotesk Wide Bold"/>
                <a:cs typeface="Cy Grotesk Wide Bold"/>
                <a:sym typeface="Cy Grotesk Wide Bold"/>
              </a:rPr>
              <a:t>Create Account:</a:t>
            </a:r>
            <a:r>
              <a:rPr lang="en-US" sz="2043" spc="102">
                <a:solidFill>
                  <a:srgbClr val="181818"/>
                </a:solidFill>
                <a:latin typeface="Cy Grotesk Wide Thin"/>
                <a:ea typeface="Cy Grotesk Wide Thin"/>
                <a:cs typeface="Cy Grotesk Wide Thin"/>
                <a:sym typeface="Cy Grotesk Wide Thin"/>
              </a:rPr>
              <a:t> Users can easily create an account to access personalized diagnosis features securely.</a:t>
            </a:r>
          </a:p>
          <a:p>
            <a:pPr algn="l" marL="441236" indent="-220618" lvl="1">
              <a:lnSpc>
                <a:spcPts val="2861"/>
              </a:lnSpc>
              <a:buFont typeface="Arial"/>
              <a:buChar char="•"/>
            </a:pPr>
            <a:r>
              <a:rPr lang="en-US" b="true" sz="2043" spc="102">
                <a:solidFill>
                  <a:srgbClr val="181818"/>
                </a:solidFill>
                <a:latin typeface="Cy Grotesk Wide Bold"/>
                <a:ea typeface="Cy Grotesk Wide Bold"/>
                <a:cs typeface="Cy Grotesk Wide Bold"/>
                <a:sym typeface="Cy Grotesk Wide Bold"/>
              </a:rPr>
              <a:t>Login:</a:t>
            </a:r>
            <a:r>
              <a:rPr lang="en-US" sz="2043" spc="102">
                <a:solidFill>
                  <a:srgbClr val="181818"/>
                </a:solidFill>
                <a:latin typeface="Cy Grotesk Wide Thin"/>
                <a:ea typeface="Cy Grotesk Wide Thin"/>
                <a:cs typeface="Cy Grotesk Wide Thin"/>
                <a:sym typeface="Cy Grotesk Wide Thin"/>
              </a:rPr>
              <a:t> Secure login functionality ensures data privacy and allows users to access their account for consistent, personalized interaction with the application.</a:t>
            </a:r>
          </a:p>
          <a:p>
            <a:pPr algn="l" marL="441236" indent="-220618" lvl="1">
              <a:lnSpc>
                <a:spcPts val="2861"/>
              </a:lnSpc>
              <a:buFont typeface="Arial"/>
              <a:buChar char="•"/>
            </a:pPr>
            <a:r>
              <a:rPr lang="en-US" b="true" sz="2043" spc="102">
                <a:solidFill>
                  <a:srgbClr val="181818"/>
                </a:solidFill>
                <a:latin typeface="Cy Grotesk Wide Bold"/>
                <a:ea typeface="Cy Grotesk Wide Bold"/>
                <a:cs typeface="Cy Grotesk Wide Bold"/>
                <a:sym typeface="Cy Grotesk Wide Bold"/>
              </a:rPr>
              <a:t>Input Page:</a:t>
            </a:r>
            <a:r>
              <a:rPr lang="en-US" sz="2043" spc="102">
                <a:solidFill>
                  <a:srgbClr val="181818"/>
                </a:solidFill>
                <a:latin typeface="Cy Grotesk Wide Thin"/>
                <a:ea typeface="Cy Grotesk Wide Thin"/>
                <a:cs typeface="Cy Grotesk Wide Thin"/>
                <a:sym typeface="Cy Grotesk Wide Thin"/>
              </a:rPr>
              <a:t> The input page allows users to upload images of skin conditions. Our Advanced machine learning algorithms process these images to identify and diagnose potential skin diseases.</a:t>
            </a:r>
          </a:p>
          <a:p>
            <a:pPr algn="l" marL="441236" indent="-220618" lvl="1">
              <a:lnSpc>
                <a:spcPts val="2861"/>
              </a:lnSpc>
              <a:buFont typeface="Arial"/>
              <a:buChar char="•"/>
            </a:pPr>
            <a:r>
              <a:rPr lang="en-US" b="true" sz="2043" spc="102">
                <a:solidFill>
                  <a:srgbClr val="181818"/>
                </a:solidFill>
                <a:latin typeface="Cy Grotesk Wide Bold"/>
                <a:ea typeface="Cy Grotesk Wide Bold"/>
                <a:cs typeface="Cy Grotesk Wide Bold"/>
                <a:sym typeface="Cy Grotesk Wide Bold"/>
              </a:rPr>
              <a:t>View Page:</a:t>
            </a:r>
            <a:r>
              <a:rPr lang="en-US" sz="2043" spc="102">
                <a:solidFill>
                  <a:srgbClr val="181818"/>
                </a:solidFill>
                <a:latin typeface="Cy Grotesk Wide Thin"/>
                <a:ea typeface="Cy Grotesk Wide Thin"/>
                <a:cs typeface="Cy Grotesk Wide Thin"/>
                <a:sym typeface="Cy Grotesk Wide Thin"/>
              </a:rPr>
              <a:t> The view page displays diagnostic results, including identified skin conditions and relevant details. Users can review their diagnostic history and access insights for better understanding and management of skin health.</a:t>
            </a:r>
          </a:p>
          <a:p>
            <a:pPr algn="l">
              <a:lnSpc>
                <a:spcPts val="2861"/>
              </a:lnSpc>
            </a:pPr>
          </a:p>
        </p:txBody>
      </p:sp>
      <p:sp>
        <p:nvSpPr>
          <p:cNvPr name="TextBox 8" id="8"/>
          <p:cNvSpPr txBox="true"/>
          <p:nvPr/>
        </p:nvSpPr>
        <p:spPr>
          <a:xfrm rot="0">
            <a:off x="8371899" y="535905"/>
            <a:ext cx="7412240" cy="2755729"/>
          </a:xfrm>
          <a:prstGeom prst="rect">
            <a:avLst/>
          </a:prstGeom>
        </p:spPr>
        <p:txBody>
          <a:bodyPr anchor="t" rtlCol="false" tIns="0" lIns="0" bIns="0" rIns="0">
            <a:spAutoFit/>
          </a:bodyPr>
          <a:lstStyle/>
          <a:p>
            <a:pPr algn="l">
              <a:lnSpc>
                <a:spcPts val="10403"/>
              </a:lnSpc>
            </a:pPr>
            <a:r>
              <a:rPr lang="en-US" sz="11689" spc="-584">
                <a:solidFill>
                  <a:srgbClr val="FFFFFF"/>
                </a:solidFill>
                <a:latin typeface="Black Gold"/>
                <a:ea typeface="Black Gold"/>
                <a:cs typeface="Black Gold"/>
                <a:sym typeface="Black Gold"/>
              </a:rPr>
              <a:t>PROJECT OVERVIEW</a:t>
            </a:r>
          </a:p>
        </p:txBody>
      </p:sp>
      <p:sp>
        <p:nvSpPr>
          <p:cNvPr name="TextBox 9" id="9"/>
          <p:cNvSpPr txBox="true"/>
          <p:nvPr/>
        </p:nvSpPr>
        <p:spPr>
          <a:xfrm rot="0">
            <a:off x="8371899" y="3558343"/>
            <a:ext cx="7412240" cy="713738"/>
          </a:xfrm>
          <a:prstGeom prst="rect">
            <a:avLst/>
          </a:prstGeom>
        </p:spPr>
        <p:txBody>
          <a:bodyPr anchor="t" rtlCol="false" tIns="0" lIns="0" bIns="0" rIns="0">
            <a:spAutoFit/>
          </a:bodyPr>
          <a:lstStyle/>
          <a:p>
            <a:pPr algn="l">
              <a:lnSpc>
                <a:spcPts val="5153"/>
              </a:lnSpc>
            </a:pPr>
            <a:r>
              <a:rPr lang="en-US" sz="5790" spc="-289" u="sng">
                <a:solidFill>
                  <a:srgbClr val="181818"/>
                </a:solidFill>
                <a:latin typeface="Black Gold"/>
                <a:ea typeface="Black Gold"/>
                <a:cs typeface="Black Gold"/>
                <a:sym typeface="Black Gold"/>
              </a:rPr>
              <a:t>CUSTOMER FEATURES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337932"/>
            <a:ext cx="21925250" cy="9293071"/>
            <a:chOff x="0" y="0"/>
            <a:chExt cx="5774552" cy="2447558"/>
          </a:xfrm>
        </p:grpSpPr>
        <p:sp>
          <p:nvSpPr>
            <p:cNvPr name="Freeform 3" id="3"/>
            <p:cNvSpPr/>
            <p:nvPr/>
          </p:nvSpPr>
          <p:spPr>
            <a:xfrm flipH="false" flipV="false" rot="0">
              <a:off x="0" y="0"/>
              <a:ext cx="5774551" cy="2447558"/>
            </a:xfrm>
            <a:custGeom>
              <a:avLst/>
              <a:gdLst/>
              <a:ahLst/>
              <a:cxnLst/>
              <a:rect r="r" b="b" t="t" l="l"/>
              <a:pathLst>
                <a:path h="2447558" w="5774551">
                  <a:moveTo>
                    <a:pt x="0" y="0"/>
                  </a:moveTo>
                  <a:lnTo>
                    <a:pt x="5774551" y="0"/>
                  </a:lnTo>
                  <a:lnTo>
                    <a:pt x="5774551" y="2447558"/>
                  </a:lnTo>
                  <a:lnTo>
                    <a:pt x="0" y="2447558"/>
                  </a:lnTo>
                  <a:close/>
                </a:path>
              </a:pathLst>
            </a:custGeom>
            <a:solidFill>
              <a:srgbClr val="181818"/>
            </a:solidFill>
          </p:spPr>
        </p:sp>
        <p:sp>
          <p:nvSpPr>
            <p:cNvPr name="TextBox 4" id="4"/>
            <p:cNvSpPr txBox="true"/>
            <p:nvPr/>
          </p:nvSpPr>
          <p:spPr>
            <a:xfrm>
              <a:off x="0" y="-47625"/>
              <a:ext cx="5774552" cy="2495183"/>
            </a:xfrm>
            <a:prstGeom prst="rect">
              <a:avLst/>
            </a:prstGeom>
          </p:spPr>
          <p:txBody>
            <a:bodyPr anchor="ctr" rtlCol="false" tIns="50800" lIns="50800" bIns="50800" rIns="50800"/>
            <a:lstStyle/>
            <a:p>
              <a:pPr algn="ctr">
                <a:lnSpc>
                  <a:spcPts val="3069"/>
                </a:lnSpc>
              </a:pPr>
            </a:p>
          </p:txBody>
        </p:sp>
      </p:grpSp>
      <p:sp>
        <p:nvSpPr>
          <p:cNvPr name="Freeform 5" id="5"/>
          <p:cNvSpPr/>
          <p:nvPr/>
        </p:nvSpPr>
        <p:spPr>
          <a:xfrm flipH="false" flipV="false" rot="0">
            <a:off x="14002719" y="1538003"/>
            <a:ext cx="2770993" cy="1284733"/>
          </a:xfrm>
          <a:custGeom>
            <a:avLst/>
            <a:gdLst/>
            <a:ahLst/>
            <a:cxnLst/>
            <a:rect r="r" b="b" t="t" l="l"/>
            <a:pathLst>
              <a:path h="1284733" w="2770993">
                <a:moveTo>
                  <a:pt x="0" y="0"/>
                </a:moveTo>
                <a:lnTo>
                  <a:pt x="2770994" y="0"/>
                </a:lnTo>
                <a:lnTo>
                  <a:pt x="2770994" y="1284733"/>
                </a:lnTo>
                <a:lnTo>
                  <a:pt x="0" y="128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3560" y="9283156"/>
            <a:ext cx="2258136" cy="2007688"/>
          </a:xfrm>
          <a:custGeom>
            <a:avLst/>
            <a:gdLst/>
            <a:ahLst/>
            <a:cxnLst/>
            <a:rect r="r" b="b" t="t" l="l"/>
            <a:pathLst>
              <a:path h="2007688" w="2258136">
                <a:moveTo>
                  <a:pt x="0" y="0"/>
                </a:moveTo>
                <a:lnTo>
                  <a:pt x="2258136" y="0"/>
                </a:lnTo>
                <a:lnTo>
                  <a:pt x="2258136" y="2007688"/>
                </a:lnTo>
                <a:lnTo>
                  <a:pt x="0" y="2007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931042" y="3052154"/>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6"/>
            <a:stretch>
              <a:fillRect l="0" t="0" r="0" b="0"/>
            </a:stretch>
          </a:blipFill>
        </p:spPr>
      </p:sp>
      <p:sp>
        <p:nvSpPr>
          <p:cNvPr name="TextBox 8" id="8"/>
          <p:cNvSpPr txBox="true"/>
          <p:nvPr/>
        </p:nvSpPr>
        <p:spPr>
          <a:xfrm rot="0">
            <a:off x="1025508" y="33312"/>
            <a:ext cx="16230600" cy="1504691"/>
          </a:xfrm>
          <a:prstGeom prst="rect">
            <a:avLst/>
          </a:prstGeom>
        </p:spPr>
        <p:txBody>
          <a:bodyPr anchor="t" rtlCol="false" tIns="0" lIns="0" bIns="0" rIns="0">
            <a:spAutoFit/>
          </a:bodyPr>
          <a:lstStyle/>
          <a:p>
            <a:pPr algn="ctr">
              <a:lnSpc>
                <a:spcPts val="11341"/>
              </a:lnSpc>
            </a:pPr>
            <a:r>
              <a:rPr lang="en-US" sz="10699" spc="-534">
                <a:solidFill>
                  <a:srgbClr val="181818"/>
                </a:solidFill>
                <a:latin typeface="Black Gold"/>
                <a:ea typeface="Black Gold"/>
                <a:cs typeface="Black Gold"/>
                <a:sym typeface="Black Gold"/>
              </a:rPr>
              <a:t>Milestone 1</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
        <p:nvSpPr>
          <p:cNvPr name="TextBox 10" id="10"/>
          <p:cNvSpPr txBox="true"/>
          <p:nvPr/>
        </p:nvSpPr>
        <p:spPr>
          <a:xfrm rot="0">
            <a:off x="211482" y="1627778"/>
            <a:ext cx="11719560" cy="8345985"/>
          </a:xfrm>
          <a:prstGeom prst="rect">
            <a:avLst/>
          </a:prstGeom>
        </p:spPr>
        <p:txBody>
          <a:bodyPr anchor="t" rtlCol="false" tIns="0" lIns="0" bIns="0" rIns="0">
            <a:spAutoFit/>
          </a:bodyPr>
          <a:lstStyle/>
          <a:p>
            <a:pPr algn="l">
              <a:lnSpc>
                <a:spcPts val="5137"/>
              </a:lnSpc>
            </a:pPr>
            <a:r>
              <a:rPr lang="en-US" sz="3669" spc="183" b="true">
                <a:solidFill>
                  <a:srgbClr val="FFFFFF"/>
                </a:solidFill>
                <a:latin typeface="Cy Grotesk Wide Bold"/>
                <a:ea typeface="Cy Grotesk Wide Bold"/>
                <a:cs typeface="Cy Grotesk Wide Bold"/>
                <a:sym typeface="Cy Grotesk Wide Bold"/>
              </a:rPr>
              <a:t>Milestone 1: Development of Customer Features</a:t>
            </a:r>
          </a:p>
          <a:p>
            <a:pPr algn="l">
              <a:lnSpc>
                <a:spcPts val="3032"/>
              </a:lnSpc>
            </a:pPr>
          </a:p>
          <a:p>
            <a:pPr algn="l">
              <a:lnSpc>
                <a:spcPts val="3312"/>
              </a:lnSpc>
            </a:pPr>
            <a:r>
              <a:rPr lang="en-US" sz="2366" spc="118">
                <a:solidFill>
                  <a:srgbClr val="FFFFFF"/>
                </a:solidFill>
                <a:latin typeface="Cy Grotesk Wide Thin"/>
                <a:ea typeface="Cy Grotesk Wide Thin"/>
                <a:cs typeface="Cy Grotesk Wide Thin"/>
                <a:sym typeface="Cy Grotesk Wide Thin"/>
              </a:rPr>
              <a:t> </a:t>
            </a:r>
            <a:r>
              <a:rPr lang="en-US" sz="2366" spc="118" b="true">
                <a:solidFill>
                  <a:srgbClr val="FFFFFF"/>
                </a:solidFill>
                <a:latin typeface="Cy Grotesk Wide Bold"/>
                <a:ea typeface="Cy Grotesk Wide Bold"/>
                <a:cs typeface="Cy Grotesk Wide Bold"/>
                <a:sym typeface="Cy Grotesk Wide Bold"/>
              </a:rPr>
              <a:t>1.</a:t>
            </a:r>
            <a:r>
              <a:rPr lang="en-US" sz="2366" spc="118">
                <a:solidFill>
                  <a:srgbClr val="FFFFFF"/>
                </a:solidFill>
                <a:latin typeface="Cy Grotesk Wide Thin"/>
                <a:ea typeface="Cy Grotesk Wide Thin"/>
                <a:cs typeface="Cy Grotesk Wide Thin"/>
                <a:sym typeface="Cy Grotesk Wide Thin"/>
              </a:rPr>
              <a:t> </a:t>
            </a:r>
            <a:r>
              <a:rPr lang="en-US" sz="2366" spc="118" b="true">
                <a:solidFill>
                  <a:srgbClr val="FFFFFF"/>
                </a:solidFill>
                <a:latin typeface="Cy Grotesk Wide Bold"/>
                <a:ea typeface="Cy Grotesk Wide Bold"/>
                <a:cs typeface="Cy Grotesk Wide Bold"/>
                <a:sym typeface="Cy Grotesk Wide Bold"/>
              </a:rPr>
              <a:t>Create Account and Login Functionalities</a:t>
            </a:r>
          </a:p>
          <a:p>
            <a:pPr algn="l" marL="510864" indent="-255432" lvl="1">
              <a:lnSpc>
                <a:spcPts val="3312"/>
              </a:lnSpc>
              <a:buFont typeface="Arial"/>
              <a:buChar char="•"/>
            </a:pPr>
            <a:r>
              <a:rPr lang="en-US" sz="2366" spc="118">
                <a:solidFill>
                  <a:srgbClr val="FFFFFF"/>
                </a:solidFill>
                <a:latin typeface="Cy Grotesk Wide Thin"/>
                <a:ea typeface="Cy Grotesk Wide Thin"/>
                <a:cs typeface="Cy Grotesk Wide Thin"/>
                <a:sym typeface="Cy Grotesk Wide Thin"/>
              </a:rPr>
              <a:t>User Registration: Implemented secure account creation with username, email, and password.</a:t>
            </a:r>
          </a:p>
          <a:p>
            <a:pPr algn="l" marL="510864" indent="-255432" lvl="1">
              <a:lnSpc>
                <a:spcPts val="3312"/>
              </a:lnSpc>
              <a:buFont typeface="Arial"/>
              <a:buChar char="•"/>
            </a:pPr>
            <a:r>
              <a:rPr lang="en-US" sz="2366" spc="118">
                <a:solidFill>
                  <a:srgbClr val="FFFFFF"/>
                </a:solidFill>
                <a:latin typeface="Cy Grotesk Wide Thin"/>
                <a:ea typeface="Cy Grotesk Wide Thin"/>
                <a:cs typeface="Cy Grotesk Wide Thin"/>
                <a:sym typeface="Cy Grotesk Wide Thin"/>
              </a:rPr>
              <a:t>Login: Enabled users to authenticate via username and password for secure access.</a:t>
            </a:r>
          </a:p>
          <a:p>
            <a:pPr algn="l" marL="510864" indent="-255432" lvl="1">
              <a:lnSpc>
                <a:spcPts val="3312"/>
              </a:lnSpc>
              <a:buFont typeface="Arial"/>
              <a:buChar char="•"/>
            </a:pPr>
            <a:r>
              <a:rPr lang="en-US" sz="2366" spc="118">
                <a:solidFill>
                  <a:srgbClr val="FFFFFF"/>
                </a:solidFill>
                <a:latin typeface="Cy Grotesk Wide Thin"/>
                <a:ea typeface="Cy Grotesk Wide Thin"/>
                <a:cs typeface="Cy Grotesk Wide Thin"/>
                <a:sym typeface="Cy Grotesk Wide Thin"/>
              </a:rPr>
              <a:t>Session Management: Ensured persistent sessions for users once logged in.</a:t>
            </a:r>
          </a:p>
          <a:p>
            <a:pPr algn="l">
              <a:lnSpc>
                <a:spcPts val="3312"/>
              </a:lnSpc>
            </a:pPr>
            <a:r>
              <a:rPr lang="en-US" sz="2366" spc="118">
                <a:solidFill>
                  <a:srgbClr val="FFFFFF"/>
                </a:solidFill>
                <a:latin typeface="Cy Grotesk Wide Thin"/>
                <a:ea typeface="Cy Grotesk Wide Thin"/>
                <a:cs typeface="Cy Grotesk Wide Thin"/>
                <a:sym typeface="Cy Grotesk Wide Thin"/>
              </a:rPr>
              <a:t> </a:t>
            </a:r>
            <a:r>
              <a:rPr lang="en-US" sz="2366" spc="118" b="true">
                <a:solidFill>
                  <a:srgbClr val="FFFFFF"/>
                </a:solidFill>
                <a:latin typeface="Cy Grotesk Wide Bold"/>
                <a:ea typeface="Cy Grotesk Wide Bold"/>
                <a:cs typeface="Cy Grotesk Wide Bold"/>
                <a:sym typeface="Cy Grotesk Wide Bold"/>
              </a:rPr>
              <a:t>2.</a:t>
            </a:r>
            <a:r>
              <a:rPr lang="en-US" sz="2366" spc="118">
                <a:solidFill>
                  <a:srgbClr val="FFFFFF"/>
                </a:solidFill>
                <a:latin typeface="Cy Grotesk Wide Thin"/>
                <a:ea typeface="Cy Grotesk Wide Thin"/>
                <a:cs typeface="Cy Grotesk Wide Thin"/>
                <a:sym typeface="Cy Grotesk Wide Thin"/>
              </a:rPr>
              <a:t> </a:t>
            </a:r>
            <a:r>
              <a:rPr lang="en-US" sz="2366" spc="118" b="true">
                <a:solidFill>
                  <a:srgbClr val="FFFFFF"/>
                </a:solidFill>
                <a:latin typeface="Cy Grotesk Wide Bold"/>
                <a:ea typeface="Cy Grotesk Wide Bold"/>
                <a:cs typeface="Cy Grotesk Wide Bold"/>
                <a:sym typeface="Cy Grotesk Wide Bold"/>
              </a:rPr>
              <a:t>Image Upload Feature</a:t>
            </a:r>
          </a:p>
          <a:p>
            <a:pPr algn="l" marL="510864" indent="-255432" lvl="1">
              <a:lnSpc>
                <a:spcPts val="3312"/>
              </a:lnSpc>
              <a:buFont typeface="Arial"/>
              <a:buChar char="•"/>
            </a:pPr>
            <a:r>
              <a:rPr lang="en-US" sz="2366" spc="118">
                <a:solidFill>
                  <a:srgbClr val="FFFFFF"/>
                </a:solidFill>
                <a:latin typeface="Cy Grotesk Wide Thin"/>
                <a:ea typeface="Cy Grotesk Wide Thin"/>
                <a:cs typeface="Cy Grotesk Wide Thin"/>
                <a:sym typeface="Cy Grotesk Wide Thin"/>
              </a:rPr>
              <a:t>User Submission: Users can upload images of their skin conditions for analysis.</a:t>
            </a:r>
          </a:p>
          <a:p>
            <a:pPr algn="l" marL="510864" indent="-255432" lvl="1">
              <a:lnSpc>
                <a:spcPts val="3312"/>
              </a:lnSpc>
              <a:buFont typeface="Arial"/>
              <a:buChar char="•"/>
            </a:pPr>
            <a:r>
              <a:rPr lang="en-US" sz="2366" spc="118">
                <a:solidFill>
                  <a:srgbClr val="FFFFFF"/>
                </a:solidFill>
                <a:latin typeface="Cy Grotesk Wide Thin"/>
                <a:ea typeface="Cy Grotesk Wide Thin"/>
                <a:cs typeface="Cy Grotesk Wide Thin"/>
                <a:sym typeface="Cy Grotesk Wide Thin"/>
              </a:rPr>
              <a:t>Image Validation: Ensures only valid image formats (JPEG, PNG) and proper file sizes are accepted.</a:t>
            </a:r>
          </a:p>
          <a:p>
            <a:pPr algn="l">
              <a:lnSpc>
                <a:spcPts val="3312"/>
              </a:lnSpc>
            </a:pPr>
            <a:r>
              <a:rPr lang="en-US" sz="2366" spc="118">
                <a:solidFill>
                  <a:srgbClr val="FFFFFF"/>
                </a:solidFill>
                <a:latin typeface="Cy Grotesk Wide Thin"/>
                <a:ea typeface="Cy Grotesk Wide Thin"/>
                <a:cs typeface="Cy Grotesk Wide Thin"/>
                <a:sym typeface="Cy Grotesk Wide Thin"/>
              </a:rPr>
              <a:t> </a:t>
            </a:r>
            <a:r>
              <a:rPr lang="en-US" sz="2366" spc="118" b="true">
                <a:solidFill>
                  <a:srgbClr val="FFFFFF"/>
                </a:solidFill>
                <a:latin typeface="Cy Grotesk Wide Bold"/>
                <a:ea typeface="Cy Grotesk Wide Bold"/>
                <a:cs typeface="Cy Grotesk Wide Bold"/>
                <a:sym typeface="Cy Grotesk Wide Bold"/>
              </a:rPr>
              <a:t>3.</a:t>
            </a:r>
            <a:r>
              <a:rPr lang="en-US" sz="2366" spc="118">
                <a:solidFill>
                  <a:srgbClr val="FFFFFF"/>
                </a:solidFill>
                <a:latin typeface="Cy Grotesk Wide Thin"/>
                <a:ea typeface="Cy Grotesk Wide Thin"/>
                <a:cs typeface="Cy Grotesk Wide Thin"/>
                <a:sym typeface="Cy Grotesk Wide Thin"/>
              </a:rPr>
              <a:t> </a:t>
            </a:r>
            <a:r>
              <a:rPr lang="en-US" sz="2366" spc="118" b="true">
                <a:solidFill>
                  <a:srgbClr val="FFFFFF"/>
                </a:solidFill>
                <a:latin typeface="Cy Grotesk Wide Bold"/>
                <a:ea typeface="Cy Grotesk Wide Bold"/>
                <a:cs typeface="Cy Grotesk Wide Bold"/>
                <a:sym typeface="Cy Grotesk Wide Bold"/>
              </a:rPr>
              <a:t>View Page for Results</a:t>
            </a:r>
          </a:p>
          <a:p>
            <a:pPr algn="l" marL="510864" indent="-255432" lvl="1">
              <a:lnSpc>
                <a:spcPts val="3312"/>
              </a:lnSpc>
              <a:buFont typeface="Arial"/>
              <a:buChar char="•"/>
            </a:pPr>
            <a:r>
              <a:rPr lang="en-US" sz="2366" spc="118">
                <a:solidFill>
                  <a:srgbClr val="FFFFFF"/>
                </a:solidFill>
                <a:latin typeface="Cy Grotesk Wide Thin"/>
                <a:ea typeface="Cy Grotesk Wide Thin"/>
                <a:cs typeface="Cy Grotesk Wide Thin"/>
                <a:sym typeface="Cy Grotesk Wide Thin"/>
              </a:rPr>
              <a:t>Diagnostic Display: Displays the analysis results and insights from the image uploaded by the user.</a:t>
            </a:r>
          </a:p>
          <a:p>
            <a:pPr algn="l">
              <a:lnSpc>
                <a:spcPts val="303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1817" y="1356332"/>
            <a:ext cx="21925250" cy="9293071"/>
            <a:chOff x="0" y="0"/>
            <a:chExt cx="5774552" cy="2447558"/>
          </a:xfrm>
        </p:grpSpPr>
        <p:sp>
          <p:nvSpPr>
            <p:cNvPr name="Freeform 3" id="3"/>
            <p:cNvSpPr/>
            <p:nvPr/>
          </p:nvSpPr>
          <p:spPr>
            <a:xfrm flipH="false" flipV="false" rot="0">
              <a:off x="0" y="0"/>
              <a:ext cx="5774551" cy="2447558"/>
            </a:xfrm>
            <a:custGeom>
              <a:avLst/>
              <a:gdLst/>
              <a:ahLst/>
              <a:cxnLst/>
              <a:rect r="r" b="b" t="t" l="l"/>
              <a:pathLst>
                <a:path h="2447558" w="5774551">
                  <a:moveTo>
                    <a:pt x="0" y="0"/>
                  </a:moveTo>
                  <a:lnTo>
                    <a:pt x="5774551" y="0"/>
                  </a:lnTo>
                  <a:lnTo>
                    <a:pt x="5774551" y="2447558"/>
                  </a:lnTo>
                  <a:lnTo>
                    <a:pt x="0" y="2447558"/>
                  </a:lnTo>
                  <a:close/>
                </a:path>
              </a:pathLst>
            </a:custGeom>
            <a:solidFill>
              <a:srgbClr val="181818"/>
            </a:solidFill>
          </p:spPr>
        </p:sp>
        <p:sp>
          <p:nvSpPr>
            <p:cNvPr name="TextBox 4" id="4"/>
            <p:cNvSpPr txBox="true"/>
            <p:nvPr/>
          </p:nvSpPr>
          <p:spPr>
            <a:xfrm>
              <a:off x="0" y="-47625"/>
              <a:ext cx="5774552" cy="2495183"/>
            </a:xfrm>
            <a:prstGeom prst="rect">
              <a:avLst/>
            </a:prstGeom>
          </p:spPr>
          <p:txBody>
            <a:bodyPr anchor="ctr" rtlCol="false" tIns="50800" lIns="50800" bIns="50800" rIns="50800"/>
            <a:lstStyle/>
            <a:p>
              <a:pPr algn="ctr">
                <a:lnSpc>
                  <a:spcPts val="3069"/>
                </a:lnSpc>
              </a:pPr>
            </a:p>
          </p:txBody>
        </p:sp>
      </p:grpSp>
      <p:sp>
        <p:nvSpPr>
          <p:cNvPr name="Freeform 5" id="5"/>
          <p:cNvSpPr/>
          <p:nvPr/>
        </p:nvSpPr>
        <p:spPr>
          <a:xfrm flipH="false" flipV="false" rot="0">
            <a:off x="15620723" y="1538003"/>
            <a:ext cx="2770993" cy="1284733"/>
          </a:xfrm>
          <a:custGeom>
            <a:avLst/>
            <a:gdLst/>
            <a:ahLst/>
            <a:cxnLst/>
            <a:rect r="r" b="b" t="t" l="l"/>
            <a:pathLst>
              <a:path h="1284733" w="2770993">
                <a:moveTo>
                  <a:pt x="0" y="0"/>
                </a:moveTo>
                <a:lnTo>
                  <a:pt x="2770994" y="0"/>
                </a:lnTo>
                <a:lnTo>
                  <a:pt x="2770994" y="1284733"/>
                </a:lnTo>
                <a:lnTo>
                  <a:pt x="0" y="128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5508" y="33312"/>
            <a:ext cx="16230600" cy="1504691"/>
          </a:xfrm>
          <a:prstGeom prst="rect">
            <a:avLst/>
          </a:prstGeom>
        </p:spPr>
        <p:txBody>
          <a:bodyPr anchor="t" rtlCol="false" tIns="0" lIns="0" bIns="0" rIns="0">
            <a:spAutoFit/>
          </a:bodyPr>
          <a:lstStyle/>
          <a:p>
            <a:pPr algn="ctr">
              <a:lnSpc>
                <a:spcPts val="11341"/>
              </a:lnSpc>
            </a:pPr>
            <a:r>
              <a:rPr lang="en-US" sz="10699" spc="-534">
                <a:solidFill>
                  <a:srgbClr val="181818"/>
                </a:solidFill>
                <a:latin typeface="Black Gold"/>
                <a:ea typeface="Black Gold"/>
                <a:cs typeface="Black Gold"/>
                <a:sym typeface="Black Gold"/>
              </a:rPr>
              <a:t>Milestone 2</a:t>
            </a:r>
          </a:p>
        </p:txBody>
      </p:sp>
      <p:sp>
        <p:nvSpPr>
          <p:cNvPr name="TextBox 7" id="7"/>
          <p:cNvSpPr txBox="true"/>
          <p:nvPr/>
        </p:nvSpPr>
        <p:spPr>
          <a:xfrm rot="0">
            <a:off x="181671" y="1429301"/>
            <a:ext cx="11888851" cy="9220102"/>
          </a:xfrm>
          <a:prstGeom prst="rect">
            <a:avLst/>
          </a:prstGeom>
        </p:spPr>
        <p:txBody>
          <a:bodyPr anchor="t" rtlCol="false" tIns="0" lIns="0" bIns="0" rIns="0">
            <a:spAutoFit/>
          </a:bodyPr>
          <a:lstStyle/>
          <a:p>
            <a:pPr algn="l">
              <a:lnSpc>
                <a:spcPts val="5141"/>
              </a:lnSpc>
            </a:pPr>
            <a:r>
              <a:rPr lang="en-US" sz="3672" spc="183" b="true">
                <a:solidFill>
                  <a:srgbClr val="FFFFFF"/>
                </a:solidFill>
                <a:latin typeface="Cy Grotesk Wide Bold"/>
                <a:ea typeface="Cy Grotesk Wide Bold"/>
                <a:cs typeface="Cy Grotesk Wide Bold"/>
                <a:sym typeface="Cy Grotesk Wide Bold"/>
              </a:rPr>
              <a:t>Milestone 2: Mastering Image Processing with OpenCV</a:t>
            </a:r>
          </a:p>
          <a:p>
            <a:pPr algn="l">
              <a:lnSpc>
                <a:spcPts val="3305"/>
              </a:lnSpc>
            </a:pPr>
          </a:p>
          <a:p>
            <a:pPr algn="l">
              <a:lnSpc>
                <a:spcPts val="3305"/>
              </a:lnSpc>
            </a:pPr>
            <a:r>
              <a:rPr lang="en-US" sz="2360" spc="118">
                <a:solidFill>
                  <a:srgbClr val="FFFFFF"/>
                </a:solidFill>
                <a:latin typeface="Cy Grotesk Wide Thin"/>
                <a:ea typeface="Cy Grotesk Wide Thin"/>
                <a:cs typeface="Cy Grotesk Wide Thin"/>
                <a:sym typeface="Cy Grotesk Wide Thin"/>
              </a:rPr>
              <a:t> </a:t>
            </a:r>
            <a:r>
              <a:rPr lang="en-US" sz="2360" spc="118" b="true">
                <a:solidFill>
                  <a:srgbClr val="FFFFFF"/>
                </a:solidFill>
                <a:latin typeface="Cy Grotesk Wide Bold"/>
                <a:ea typeface="Cy Grotesk Wide Bold"/>
                <a:cs typeface="Cy Grotesk Wide Bold"/>
                <a:sym typeface="Cy Grotesk Wide Bold"/>
              </a:rPr>
              <a:t>1. Foundational and Advanced OpenCV Skills</a:t>
            </a:r>
          </a:p>
          <a:p>
            <a:pPr algn="l" marL="509683" indent="-254841" lvl="1">
              <a:lnSpc>
                <a:spcPts val="3305"/>
              </a:lnSpc>
              <a:buFont typeface="Arial"/>
              <a:buChar char="•"/>
            </a:pPr>
            <a:r>
              <a:rPr lang="en-US" sz="2360" spc="118">
                <a:solidFill>
                  <a:srgbClr val="FFFFFF"/>
                </a:solidFill>
                <a:latin typeface="Cy Grotesk Wide Thin"/>
                <a:ea typeface="Cy Grotesk Wide Thin"/>
                <a:cs typeface="Cy Grotesk Wide Thin"/>
                <a:sym typeface="Cy Grotesk Wide Thin"/>
              </a:rPr>
              <a:t>OpenCV Mastery: Gained a comprehensive understanding of OpenCV, a powerful image processing library.</a:t>
            </a:r>
          </a:p>
          <a:p>
            <a:pPr algn="l" marL="509683" indent="-254841" lvl="1">
              <a:lnSpc>
                <a:spcPts val="3305"/>
              </a:lnSpc>
              <a:buFont typeface="Arial"/>
              <a:buChar char="•"/>
            </a:pPr>
            <a:r>
              <a:rPr lang="en-US" sz="2360" spc="118">
                <a:solidFill>
                  <a:srgbClr val="FFFFFF"/>
                </a:solidFill>
                <a:latin typeface="Cy Grotesk Wide Thin"/>
                <a:ea typeface="Cy Grotesk Wide Thin"/>
                <a:cs typeface="Cy Grotesk Wide Thin"/>
                <a:sym typeface="Cy Grotesk Wide Thin"/>
              </a:rPr>
              <a:t>Medical Image Analysis Focus: Applied OpenCV techniques specifically tailored for medical image analysis tasks.</a:t>
            </a:r>
          </a:p>
          <a:p>
            <a:pPr algn="l">
              <a:lnSpc>
                <a:spcPts val="3305"/>
              </a:lnSpc>
            </a:pPr>
            <a:r>
              <a:rPr lang="en-US" sz="2360" spc="118">
                <a:solidFill>
                  <a:srgbClr val="FFFFFF"/>
                </a:solidFill>
                <a:latin typeface="Cy Grotesk Wide Thin"/>
                <a:ea typeface="Cy Grotesk Wide Thin"/>
                <a:cs typeface="Cy Grotesk Wide Thin"/>
                <a:sym typeface="Cy Grotesk Wide Thin"/>
              </a:rPr>
              <a:t> </a:t>
            </a:r>
            <a:r>
              <a:rPr lang="en-US" sz="2360" spc="118" b="true">
                <a:solidFill>
                  <a:srgbClr val="FFFFFF"/>
                </a:solidFill>
                <a:latin typeface="Cy Grotesk Wide Bold"/>
                <a:ea typeface="Cy Grotesk Wide Bold"/>
                <a:cs typeface="Cy Grotesk Wide Bold"/>
                <a:sym typeface="Cy Grotesk Wide Bold"/>
              </a:rPr>
              <a:t>2. Image Pre-processing and Filtering</a:t>
            </a:r>
          </a:p>
          <a:p>
            <a:pPr algn="l" marL="509683" indent="-254841" lvl="1">
              <a:lnSpc>
                <a:spcPts val="3305"/>
              </a:lnSpc>
              <a:buFont typeface="Arial"/>
              <a:buChar char="•"/>
            </a:pPr>
            <a:r>
              <a:rPr lang="en-US" sz="2360" spc="118">
                <a:solidFill>
                  <a:srgbClr val="FFFFFF"/>
                </a:solidFill>
                <a:latin typeface="Cy Grotesk Wide Thin"/>
                <a:ea typeface="Cy Grotesk Wide Thin"/>
                <a:cs typeface="Cy Grotesk Wide Thin"/>
                <a:sym typeface="Cy Grotesk Wide Thin"/>
              </a:rPr>
              <a:t>Enhancing Image Quality: Used techniques like noise reduction, histogram equalization, and smoothing to improve image clarity.</a:t>
            </a:r>
          </a:p>
          <a:p>
            <a:pPr algn="l" marL="509683" indent="-254841" lvl="1">
              <a:lnSpc>
                <a:spcPts val="3305"/>
              </a:lnSpc>
              <a:buFont typeface="Arial"/>
              <a:buChar char="•"/>
            </a:pPr>
            <a:r>
              <a:rPr lang="en-US" sz="2360" spc="118">
                <a:solidFill>
                  <a:srgbClr val="FFFFFF"/>
                </a:solidFill>
                <a:latin typeface="Cy Grotesk Wide Thin"/>
                <a:ea typeface="Cy Grotesk Wide Thin"/>
                <a:cs typeface="Cy Grotesk Wide Thin"/>
                <a:sym typeface="Cy Grotesk Wide Thin"/>
              </a:rPr>
              <a:t>Contrast Adjustment: Enhanced visibility of skin lesions and abnormalities for better diagnostic outcomes.</a:t>
            </a:r>
          </a:p>
          <a:p>
            <a:pPr algn="l">
              <a:lnSpc>
                <a:spcPts val="3305"/>
              </a:lnSpc>
            </a:pPr>
            <a:r>
              <a:rPr lang="en-US" sz="2360" spc="118">
                <a:solidFill>
                  <a:srgbClr val="FFFFFF"/>
                </a:solidFill>
                <a:latin typeface="Cy Grotesk Wide Thin"/>
                <a:ea typeface="Cy Grotesk Wide Thin"/>
                <a:cs typeface="Cy Grotesk Wide Thin"/>
                <a:sym typeface="Cy Grotesk Wide Thin"/>
              </a:rPr>
              <a:t> </a:t>
            </a:r>
            <a:r>
              <a:rPr lang="en-US" sz="2360" spc="118" b="true">
                <a:solidFill>
                  <a:srgbClr val="FFFFFF"/>
                </a:solidFill>
                <a:latin typeface="Cy Grotesk Wide Bold"/>
                <a:ea typeface="Cy Grotesk Wide Bold"/>
                <a:cs typeface="Cy Grotesk Wide Bold"/>
                <a:sym typeface="Cy Grotesk Wide Bold"/>
              </a:rPr>
              <a:t>3. Contour Detection and Segmentation</a:t>
            </a:r>
          </a:p>
          <a:p>
            <a:pPr algn="l" marL="509683" indent="-254841" lvl="1">
              <a:lnSpc>
                <a:spcPts val="3305"/>
              </a:lnSpc>
              <a:buFont typeface="Arial"/>
              <a:buChar char="•"/>
            </a:pPr>
            <a:r>
              <a:rPr lang="en-US" sz="2360" spc="118">
                <a:solidFill>
                  <a:srgbClr val="FFFFFF"/>
                </a:solidFill>
                <a:latin typeface="Cy Grotesk Wide Thin"/>
                <a:ea typeface="Cy Grotesk Wide Thin"/>
                <a:cs typeface="Cy Grotesk Wide Thin"/>
                <a:sym typeface="Cy Grotesk Wide Thin"/>
              </a:rPr>
              <a:t>Isolating Regions of Interest: Applied contour detection to identify and highlight skin lesions or affected areas.</a:t>
            </a:r>
          </a:p>
          <a:p>
            <a:pPr algn="l" marL="509683" indent="-254841" lvl="1">
              <a:lnSpc>
                <a:spcPts val="3305"/>
              </a:lnSpc>
              <a:buFont typeface="Arial"/>
              <a:buChar char="•"/>
            </a:pPr>
            <a:r>
              <a:rPr lang="en-US" sz="2360" spc="118">
                <a:solidFill>
                  <a:srgbClr val="FFFFFF"/>
                </a:solidFill>
                <a:latin typeface="Cy Grotesk Wide Thin"/>
                <a:ea typeface="Cy Grotesk Wide Thin"/>
                <a:cs typeface="Cy Grotesk Wide Thin"/>
                <a:sym typeface="Cy Grotesk Wide Thin"/>
              </a:rPr>
              <a:t>Segmentation: Separated the area of interest (skin condition) from the rest of the image for accurate analysis and diagnosis.</a:t>
            </a:r>
          </a:p>
          <a:p>
            <a:pPr algn="l">
              <a:lnSpc>
                <a:spcPts val="3305"/>
              </a:lnSpc>
            </a:pPr>
          </a:p>
        </p:txBody>
      </p:sp>
      <p:sp>
        <p:nvSpPr>
          <p:cNvPr name="Freeform 8" id="8"/>
          <p:cNvSpPr/>
          <p:nvPr/>
        </p:nvSpPr>
        <p:spPr>
          <a:xfrm flipH="false" flipV="false" rot="0">
            <a:off x="12070522" y="3120024"/>
            <a:ext cx="6977731" cy="5233299"/>
          </a:xfrm>
          <a:custGeom>
            <a:avLst/>
            <a:gdLst/>
            <a:ahLst/>
            <a:cxnLst/>
            <a:rect r="r" b="b" t="t" l="l"/>
            <a:pathLst>
              <a:path h="5233299" w="6977731">
                <a:moveTo>
                  <a:pt x="0" y="0"/>
                </a:moveTo>
                <a:lnTo>
                  <a:pt x="6977732" y="0"/>
                </a:lnTo>
                <a:lnTo>
                  <a:pt x="6977732" y="5233299"/>
                </a:lnTo>
                <a:lnTo>
                  <a:pt x="0" y="5233299"/>
                </a:lnTo>
                <a:lnTo>
                  <a:pt x="0" y="0"/>
                </a:lnTo>
                <a:close/>
              </a:path>
            </a:pathLst>
          </a:custGeom>
          <a:blipFill>
            <a:blip r:embed="rId4"/>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8964" y="1538003"/>
            <a:ext cx="21925250" cy="9293071"/>
            <a:chOff x="0" y="0"/>
            <a:chExt cx="5774552" cy="2447558"/>
          </a:xfrm>
        </p:grpSpPr>
        <p:sp>
          <p:nvSpPr>
            <p:cNvPr name="Freeform 3" id="3"/>
            <p:cNvSpPr/>
            <p:nvPr/>
          </p:nvSpPr>
          <p:spPr>
            <a:xfrm flipH="false" flipV="false" rot="0">
              <a:off x="0" y="0"/>
              <a:ext cx="5774551" cy="2447558"/>
            </a:xfrm>
            <a:custGeom>
              <a:avLst/>
              <a:gdLst/>
              <a:ahLst/>
              <a:cxnLst/>
              <a:rect r="r" b="b" t="t" l="l"/>
              <a:pathLst>
                <a:path h="2447558" w="5774551">
                  <a:moveTo>
                    <a:pt x="0" y="0"/>
                  </a:moveTo>
                  <a:lnTo>
                    <a:pt x="5774551" y="0"/>
                  </a:lnTo>
                  <a:lnTo>
                    <a:pt x="5774551" y="2447558"/>
                  </a:lnTo>
                  <a:lnTo>
                    <a:pt x="0" y="2447558"/>
                  </a:lnTo>
                  <a:close/>
                </a:path>
              </a:pathLst>
            </a:custGeom>
            <a:solidFill>
              <a:srgbClr val="181818"/>
            </a:solidFill>
          </p:spPr>
        </p:sp>
        <p:sp>
          <p:nvSpPr>
            <p:cNvPr name="TextBox 4" id="4"/>
            <p:cNvSpPr txBox="true"/>
            <p:nvPr/>
          </p:nvSpPr>
          <p:spPr>
            <a:xfrm>
              <a:off x="0" y="-47625"/>
              <a:ext cx="5774552" cy="2495183"/>
            </a:xfrm>
            <a:prstGeom prst="rect">
              <a:avLst/>
            </a:prstGeom>
          </p:spPr>
          <p:txBody>
            <a:bodyPr anchor="ctr" rtlCol="false" tIns="50800" lIns="50800" bIns="50800" rIns="50800"/>
            <a:lstStyle/>
            <a:p>
              <a:pPr algn="ctr">
                <a:lnSpc>
                  <a:spcPts val="3069"/>
                </a:lnSpc>
              </a:pPr>
            </a:p>
          </p:txBody>
        </p:sp>
      </p:grpSp>
      <p:sp>
        <p:nvSpPr>
          <p:cNvPr name="Freeform 5" id="5"/>
          <p:cNvSpPr/>
          <p:nvPr/>
        </p:nvSpPr>
        <p:spPr>
          <a:xfrm flipH="false" flipV="false" rot="0">
            <a:off x="11758334" y="2313633"/>
            <a:ext cx="6577004" cy="6169037"/>
          </a:xfrm>
          <a:custGeom>
            <a:avLst/>
            <a:gdLst/>
            <a:ahLst/>
            <a:cxnLst/>
            <a:rect r="r" b="b" t="t" l="l"/>
            <a:pathLst>
              <a:path h="6169037" w="6577004">
                <a:moveTo>
                  <a:pt x="0" y="0"/>
                </a:moveTo>
                <a:lnTo>
                  <a:pt x="6577004" y="0"/>
                </a:lnTo>
                <a:lnTo>
                  <a:pt x="6577004" y="6169037"/>
                </a:lnTo>
                <a:lnTo>
                  <a:pt x="0" y="6169037"/>
                </a:lnTo>
                <a:lnTo>
                  <a:pt x="0" y="0"/>
                </a:lnTo>
                <a:close/>
              </a:path>
            </a:pathLst>
          </a:custGeom>
          <a:blipFill>
            <a:blip r:embed="rId2"/>
            <a:stretch>
              <a:fillRect l="-21606" t="0" r="-10038" b="0"/>
            </a:stretch>
          </a:blipFill>
        </p:spPr>
      </p:sp>
      <p:sp>
        <p:nvSpPr>
          <p:cNvPr name="TextBox 6" id="6"/>
          <p:cNvSpPr txBox="true"/>
          <p:nvPr/>
        </p:nvSpPr>
        <p:spPr>
          <a:xfrm rot="0">
            <a:off x="1025508" y="33312"/>
            <a:ext cx="16230600" cy="1504691"/>
          </a:xfrm>
          <a:prstGeom prst="rect">
            <a:avLst/>
          </a:prstGeom>
        </p:spPr>
        <p:txBody>
          <a:bodyPr anchor="t" rtlCol="false" tIns="0" lIns="0" bIns="0" rIns="0">
            <a:spAutoFit/>
          </a:bodyPr>
          <a:lstStyle/>
          <a:p>
            <a:pPr algn="ctr">
              <a:lnSpc>
                <a:spcPts val="11341"/>
              </a:lnSpc>
            </a:pPr>
            <a:r>
              <a:rPr lang="en-US" sz="10699" spc="-534">
                <a:solidFill>
                  <a:srgbClr val="181818"/>
                </a:solidFill>
                <a:latin typeface="Black Gold"/>
                <a:ea typeface="Black Gold"/>
                <a:cs typeface="Black Gold"/>
                <a:sym typeface="Black Gold"/>
              </a:rPr>
              <a:t>Milestone 3</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
        <p:nvSpPr>
          <p:cNvPr name="TextBox 8" id="8"/>
          <p:cNvSpPr txBox="true"/>
          <p:nvPr/>
        </p:nvSpPr>
        <p:spPr>
          <a:xfrm rot="0">
            <a:off x="181671" y="1683112"/>
            <a:ext cx="11576663" cy="8331381"/>
          </a:xfrm>
          <a:prstGeom prst="rect">
            <a:avLst/>
          </a:prstGeom>
        </p:spPr>
        <p:txBody>
          <a:bodyPr anchor="t" rtlCol="false" tIns="0" lIns="0" bIns="0" rIns="0">
            <a:spAutoFit/>
          </a:bodyPr>
          <a:lstStyle/>
          <a:p>
            <a:pPr algn="l">
              <a:lnSpc>
                <a:spcPts val="5109"/>
              </a:lnSpc>
            </a:pPr>
            <a:r>
              <a:rPr lang="en-US" sz="3649" spc="182" b="true">
                <a:solidFill>
                  <a:srgbClr val="FFFFFF"/>
                </a:solidFill>
                <a:latin typeface="Cy Grotesk Wide Bold"/>
                <a:ea typeface="Cy Grotesk Wide Bold"/>
                <a:cs typeface="Cy Grotesk Wide Bold"/>
                <a:sym typeface="Cy Grotesk Wide Bold"/>
              </a:rPr>
              <a:t>Milestone 3: UI Integration of Image Processing</a:t>
            </a:r>
          </a:p>
          <a:p>
            <a:pPr algn="l">
              <a:lnSpc>
                <a:spcPts val="3304"/>
              </a:lnSpc>
            </a:pPr>
            <a:r>
              <a:rPr lang="en-US" sz="2360" spc="118">
                <a:solidFill>
                  <a:srgbClr val="FFFFFF"/>
                </a:solidFill>
                <a:latin typeface="Cy Grotesk Wide"/>
                <a:ea typeface="Cy Grotesk Wide"/>
                <a:cs typeface="Cy Grotesk Wide"/>
                <a:sym typeface="Cy Grotesk Wide"/>
              </a:rPr>
              <a:t>This milestone bridges backend image processing with a user-friendly interface, enabling real-time analysis of user-uploaded images.</a:t>
            </a:r>
          </a:p>
          <a:p>
            <a:pPr algn="l">
              <a:lnSpc>
                <a:spcPts val="3304"/>
              </a:lnSpc>
            </a:pPr>
            <a:r>
              <a:rPr lang="en-US" sz="2360" spc="118">
                <a:solidFill>
                  <a:srgbClr val="FFFFFF"/>
                </a:solidFill>
                <a:latin typeface="Cy Grotesk Wide"/>
                <a:ea typeface="Cy Grotesk Wide"/>
                <a:cs typeface="Cy Grotesk Wide"/>
                <a:sym typeface="Cy Grotesk Wide"/>
              </a:rPr>
              <a:t>Key Achievements:</a:t>
            </a:r>
          </a:p>
          <a:p>
            <a:pPr algn="l" marL="509525" indent="-254762" lvl="1">
              <a:lnSpc>
                <a:spcPts val="3304"/>
              </a:lnSpc>
              <a:buAutoNum type="arabicPeriod" startAt="1"/>
            </a:pPr>
            <a:r>
              <a:rPr lang="en-US" b="true" sz="2360" spc="118">
                <a:solidFill>
                  <a:srgbClr val="FFFFFF"/>
                </a:solidFill>
                <a:latin typeface="Cy Grotesk Wide Bold"/>
                <a:ea typeface="Cy Grotesk Wide Bold"/>
                <a:cs typeface="Cy Grotesk Wide Bold"/>
                <a:sym typeface="Cy Grotesk Wide Bold"/>
              </a:rPr>
              <a:t>Real-Time Processing:</a:t>
            </a:r>
            <a:r>
              <a:rPr lang="en-US" sz="2360" spc="118">
                <a:solidFill>
                  <a:srgbClr val="FFFFFF"/>
                </a:solidFill>
                <a:latin typeface="Cy Grotesk Wide"/>
                <a:ea typeface="Cy Grotesk Wide"/>
                <a:cs typeface="Cy Grotesk Wide"/>
                <a:sym typeface="Cy Grotesk Wide"/>
              </a:rPr>
              <a:t> Integrated OpenCV in the backend to analyze images instantly after upload.</a:t>
            </a:r>
          </a:p>
          <a:p>
            <a:pPr algn="l" marL="509525" indent="-254762" lvl="1">
              <a:lnSpc>
                <a:spcPts val="3304"/>
              </a:lnSpc>
              <a:buAutoNum type="arabicPeriod" startAt="1"/>
            </a:pPr>
            <a:r>
              <a:rPr lang="en-US" b="true" sz="2360" spc="118">
                <a:solidFill>
                  <a:srgbClr val="FFFFFF"/>
                </a:solidFill>
                <a:latin typeface="Cy Grotesk Wide Bold"/>
                <a:ea typeface="Cy Grotesk Wide Bold"/>
                <a:cs typeface="Cy Grotesk Wide Bold"/>
                <a:sym typeface="Cy Grotesk Wide Bold"/>
              </a:rPr>
              <a:t>User-Friendly Upload:</a:t>
            </a:r>
            <a:r>
              <a:rPr lang="en-US" sz="2360" spc="118">
                <a:solidFill>
                  <a:srgbClr val="FFFFFF"/>
                </a:solidFill>
                <a:latin typeface="Cy Grotesk Wide"/>
                <a:ea typeface="Cy Grotesk Wide"/>
                <a:cs typeface="Cy Grotesk Wide"/>
                <a:sym typeface="Cy Grotesk Wide"/>
              </a:rPr>
              <a:t> Designed an intuitive UI for uploading skin condition images with validation for format and size.</a:t>
            </a:r>
          </a:p>
          <a:p>
            <a:pPr algn="l" marL="509525" indent="-254762" lvl="1">
              <a:lnSpc>
                <a:spcPts val="3304"/>
              </a:lnSpc>
              <a:buAutoNum type="arabicPeriod" startAt="1"/>
            </a:pPr>
            <a:r>
              <a:rPr lang="en-US" b="true" sz="2360" spc="118">
                <a:solidFill>
                  <a:srgbClr val="FFFFFF"/>
                </a:solidFill>
                <a:latin typeface="Cy Grotesk Wide Bold"/>
                <a:ea typeface="Cy Grotesk Wide Bold"/>
                <a:cs typeface="Cy Grotesk Wide Bold"/>
                <a:sym typeface="Cy Grotesk Wide Bold"/>
              </a:rPr>
              <a:t>Advanced Analysis:</a:t>
            </a:r>
            <a:r>
              <a:rPr lang="en-US" sz="2360" spc="118">
                <a:solidFill>
                  <a:srgbClr val="FFFFFF"/>
                </a:solidFill>
                <a:latin typeface="Cy Grotesk Wide"/>
                <a:ea typeface="Cy Grotesk Wide"/>
                <a:cs typeface="Cy Grotesk Wide"/>
                <a:sym typeface="Cy Grotesk Wide"/>
              </a:rPr>
              <a:t> Utilized the Canny Edge Detection Algorithm to detect and isolate affected areas.</a:t>
            </a:r>
          </a:p>
          <a:p>
            <a:pPr algn="l" marL="509525" indent="-254762" lvl="1">
              <a:lnSpc>
                <a:spcPts val="3304"/>
              </a:lnSpc>
              <a:buAutoNum type="arabicPeriod" startAt="1"/>
            </a:pPr>
            <a:r>
              <a:rPr lang="en-US" b="true" sz="2360" spc="118">
                <a:solidFill>
                  <a:srgbClr val="FFFFFF"/>
                </a:solidFill>
                <a:latin typeface="Cy Grotesk Wide Bold"/>
                <a:ea typeface="Cy Grotesk Wide Bold"/>
                <a:cs typeface="Cy Grotesk Wide Bold"/>
                <a:sym typeface="Cy Grotesk Wide Bold"/>
              </a:rPr>
              <a:t>Dimensional Insights:</a:t>
            </a:r>
            <a:r>
              <a:rPr lang="en-US" sz="2360" spc="118">
                <a:solidFill>
                  <a:srgbClr val="FFFFFF"/>
                </a:solidFill>
                <a:latin typeface="Cy Grotesk Wide"/>
                <a:ea typeface="Cy Grotesk Wide"/>
                <a:cs typeface="Cy Grotesk Wide"/>
                <a:sym typeface="Cy Grotesk Wide"/>
              </a:rPr>
              <a:t> Measured and displayed the size and extent of skin conditions directly in the UI.</a:t>
            </a:r>
          </a:p>
          <a:p>
            <a:pPr algn="l" marL="509525" indent="-254762" lvl="1">
              <a:lnSpc>
                <a:spcPts val="3304"/>
              </a:lnSpc>
              <a:buAutoNum type="arabicPeriod" startAt="1"/>
            </a:pPr>
            <a:r>
              <a:rPr lang="en-US" b="true" sz="2360" spc="118">
                <a:solidFill>
                  <a:srgbClr val="FFFFFF"/>
                </a:solidFill>
                <a:latin typeface="Cy Grotesk Wide Bold"/>
                <a:ea typeface="Cy Grotesk Wide Bold"/>
                <a:cs typeface="Cy Grotesk Wide Bold"/>
                <a:sym typeface="Cy Grotesk Wide Bold"/>
              </a:rPr>
              <a:t>Seamless Integration:</a:t>
            </a:r>
            <a:r>
              <a:rPr lang="en-US" sz="2360" spc="118">
                <a:solidFill>
                  <a:srgbClr val="FFFFFF"/>
                </a:solidFill>
                <a:latin typeface="Cy Grotesk Wide"/>
                <a:ea typeface="Cy Grotesk Wide"/>
                <a:cs typeface="Cy Grotesk Wide"/>
                <a:sym typeface="Cy Grotesk Wide"/>
              </a:rPr>
              <a:t> Enabled smooth interaction between the frontend and backend, delivering results quickly and clearly.</a:t>
            </a:r>
          </a:p>
          <a:p>
            <a:pPr algn="l">
              <a:lnSpc>
                <a:spcPts val="2570"/>
              </a:lnSpc>
            </a:pPr>
          </a:p>
        </p:txBody>
      </p:sp>
      <p:sp>
        <p:nvSpPr>
          <p:cNvPr name="Freeform 9" id="9"/>
          <p:cNvSpPr/>
          <p:nvPr/>
        </p:nvSpPr>
        <p:spPr>
          <a:xfrm flipH="false" flipV="false" rot="0">
            <a:off x="13379749" y="8482670"/>
            <a:ext cx="2258136" cy="2007688"/>
          </a:xfrm>
          <a:custGeom>
            <a:avLst/>
            <a:gdLst/>
            <a:ahLst/>
            <a:cxnLst/>
            <a:rect r="r" b="b" t="t" l="l"/>
            <a:pathLst>
              <a:path h="2007688" w="2258136">
                <a:moveTo>
                  <a:pt x="0" y="0"/>
                </a:moveTo>
                <a:lnTo>
                  <a:pt x="2258136" y="0"/>
                </a:lnTo>
                <a:lnTo>
                  <a:pt x="2258136" y="2007688"/>
                </a:lnTo>
                <a:lnTo>
                  <a:pt x="0" y="2007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51673" y="1310347"/>
            <a:ext cx="21925250" cy="9293071"/>
            <a:chOff x="0" y="0"/>
            <a:chExt cx="5774552" cy="2447558"/>
          </a:xfrm>
        </p:grpSpPr>
        <p:sp>
          <p:nvSpPr>
            <p:cNvPr name="Freeform 3" id="3"/>
            <p:cNvSpPr/>
            <p:nvPr/>
          </p:nvSpPr>
          <p:spPr>
            <a:xfrm flipH="false" flipV="false" rot="0">
              <a:off x="0" y="0"/>
              <a:ext cx="5774551" cy="2447558"/>
            </a:xfrm>
            <a:custGeom>
              <a:avLst/>
              <a:gdLst/>
              <a:ahLst/>
              <a:cxnLst/>
              <a:rect r="r" b="b" t="t" l="l"/>
              <a:pathLst>
                <a:path h="2447558" w="5774551">
                  <a:moveTo>
                    <a:pt x="0" y="0"/>
                  </a:moveTo>
                  <a:lnTo>
                    <a:pt x="5774551" y="0"/>
                  </a:lnTo>
                  <a:lnTo>
                    <a:pt x="5774551" y="2447558"/>
                  </a:lnTo>
                  <a:lnTo>
                    <a:pt x="0" y="2447558"/>
                  </a:lnTo>
                  <a:close/>
                </a:path>
              </a:pathLst>
            </a:custGeom>
            <a:solidFill>
              <a:srgbClr val="181818"/>
            </a:solidFill>
          </p:spPr>
        </p:sp>
        <p:sp>
          <p:nvSpPr>
            <p:cNvPr name="TextBox 4" id="4"/>
            <p:cNvSpPr txBox="true"/>
            <p:nvPr/>
          </p:nvSpPr>
          <p:spPr>
            <a:xfrm>
              <a:off x="0" y="-47625"/>
              <a:ext cx="5774552" cy="2495183"/>
            </a:xfrm>
            <a:prstGeom prst="rect">
              <a:avLst/>
            </a:prstGeom>
          </p:spPr>
          <p:txBody>
            <a:bodyPr anchor="ctr" rtlCol="false" tIns="50800" lIns="50800" bIns="50800" rIns="50800"/>
            <a:lstStyle/>
            <a:p>
              <a:pPr algn="ctr">
                <a:lnSpc>
                  <a:spcPts val="3069"/>
                </a:lnSpc>
              </a:pPr>
            </a:p>
          </p:txBody>
        </p:sp>
      </p:grpSp>
      <p:sp>
        <p:nvSpPr>
          <p:cNvPr name="TextBox 5" id="5"/>
          <p:cNvSpPr txBox="true"/>
          <p:nvPr/>
        </p:nvSpPr>
        <p:spPr>
          <a:xfrm rot="0">
            <a:off x="1025508" y="33312"/>
            <a:ext cx="16230600" cy="1504691"/>
          </a:xfrm>
          <a:prstGeom prst="rect">
            <a:avLst/>
          </a:prstGeom>
        </p:spPr>
        <p:txBody>
          <a:bodyPr anchor="t" rtlCol="false" tIns="0" lIns="0" bIns="0" rIns="0">
            <a:spAutoFit/>
          </a:bodyPr>
          <a:lstStyle/>
          <a:p>
            <a:pPr algn="ctr">
              <a:lnSpc>
                <a:spcPts val="11341"/>
              </a:lnSpc>
            </a:pPr>
            <a:r>
              <a:rPr lang="en-US" sz="10699" spc="-534">
                <a:solidFill>
                  <a:srgbClr val="181818"/>
                </a:solidFill>
                <a:latin typeface="Black Gold"/>
                <a:ea typeface="Black Gold"/>
                <a:cs typeface="Black Gold"/>
                <a:sym typeface="Black Gold"/>
              </a:rPr>
              <a:t>Milestone 4</a:t>
            </a:r>
          </a:p>
        </p:txBody>
      </p:sp>
      <p:sp>
        <p:nvSpPr>
          <p:cNvPr name="TextBox 6" id="6"/>
          <p:cNvSpPr txBox="true"/>
          <p:nvPr/>
        </p:nvSpPr>
        <p:spPr>
          <a:xfrm rot="0">
            <a:off x="0" y="1324724"/>
            <a:ext cx="14283450" cy="9259095"/>
          </a:xfrm>
          <a:prstGeom prst="rect">
            <a:avLst/>
          </a:prstGeom>
        </p:spPr>
        <p:txBody>
          <a:bodyPr anchor="t" rtlCol="false" tIns="0" lIns="0" bIns="0" rIns="0">
            <a:spAutoFit/>
          </a:bodyPr>
          <a:lstStyle/>
          <a:p>
            <a:pPr algn="l">
              <a:lnSpc>
                <a:spcPts val="4517"/>
              </a:lnSpc>
            </a:pPr>
            <a:r>
              <a:rPr lang="en-US" sz="3226" spc="161" b="true">
                <a:solidFill>
                  <a:srgbClr val="FFFFFF"/>
                </a:solidFill>
                <a:latin typeface="Cy Grotesk Wide Bold"/>
                <a:ea typeface="Cy Grotesk Wide Bold"/>
                <a:cs typeface="Cy Grotesk Wide Bold"/>
                <a:sym typeface="Cy Grotesk Wide Bold"/>
              </a:rPr>
              <a:t>Milestone 4: Integration of Voting Ensemble Model and Final Implementation</a:t>
            </a:r>
          </a:p>
          <a:p>
            <a:pPr algn="l" marL="566655" indent="-283327" lvl="1">
              <a:lnSpc>
                <a:spcPts val="3674"/>
              </a:lnSpc>
              <a:buAutoNum type="arabicPeriod" startAt="1"/>
            </a:pPr>
            <a:r>
              <a:rPr lang="en-US" b="true" sz="2624" spc="131">
                <a:solidFill>
                  <a:srgbClr val="FFFFFF"/>
                </a:solidFill>
                <a:latin typeface="Cy Grotesk Wide Bold"/>
                <a:ea typeface="Cy Grotesk Wide Bold"/>
                <a:cs typeface="Cy Grotesk Wide Bold"/>
                <a:sym typeface="Cy Grotesk Wide Bold"/>
              </a:rPr>
              <a:t> </a:t>
            </a:r>
            <a:r>
              <a:rPr lang="en-US" b="true" sz="2624" spc="131">
                <a:solidFill>
                  <a:srgbClr val="FFFFFF"/>
                </a:solidFill>
                <a:latin typeface="Cy Grotesk Wide Bold"/>
                <a:ea typeface="Cy Grotesk Wide Bold"/>
                <a:cs typeface="Cy Grotesk Wide Bold"/>
                <a:sym typeface="Cy Grotesk Wide Bold"/>
              </a:rPr>
              <a:t>Model </a:t>
            </a:r>
            <a:r>
              <a:rPr lang="en-US" b="true" sz="2624" spc="131">
                <a:solidFill>
                  <a:srgbClr val="FFFFFF"/>
                </a:solidFill>
                <a:latin typeface="Cy Grotesk Wide Bold"/>
                <a:ea typeface="Cy Grotesk Wide Bold"/>
                <a:cs typeface="Cy Grotesk Wide Bold"/>
                <a:sym typeface="Cy Grotesk Wide Bold"/>
              </a:rPr>
              <a:t>Training and Deployment:</a:t>
            </a:r>
          </a:p>
          <a:p>
            <a:pPr algn="l" marL="1133310" indent="-377770" lvl="2">
              <a:lnSpc>
                <a:spcPts val="3674"/>
              </a:lnSpc>
              <a:buFont typeface="Arial"/>
              <a:buChar char="⚬"/>
            </a:pPr>
            <a:r>
              <a:rPr lang="en-US" sz="2624" spc="131">
                <a:solidFill>
                  <a:srgbClr val="FFFFFF"/>
                </a:solidFill>
                <a:latin typeface="Cy Grotesk Wide"/>
                <a:ea typeface="Cy Grotesk Wide"/>
                <a:cs typeface="Cy Grotesk Wide"/>
                <a:sym typeface="Cy Grotesk Wide"/>
              </a:rPr>
              <a:t>Developed a Voting Ensemble Model combining Random Forest, SVM, and Logistic Regression.</a:t>
            </a:r>
          </a:p>
          <a:p>
            <a:pPr algn="l" marL="1133310" indent="-377770" lvl="2">
              <a:lnSpc>
                <a:spcPts val="3674"/>
              </a:lnSpc>
              <a:buFont typeface="Arial"/>
              <a:buChar char="⚬"/>
            </a:pPr>
            <a:r>
              <a:rPr lang="en-US" sz="2624" spc="131">
                <a:solidFill>
                  <a:srgbClr val="FFFFFF"/>
                </a:solidFill>
                <a:latin typeface="Cy Grotesk Wide"/>
                <a:ea typeface="Cy Grotesk Wide"/>
                <a:cs typeface="Cy Grotesk Wide"/>
                <a:sym typeface="Cy Grotesk Wide"/>
              </a:rPr>
              <a:t>Achieved 80% accuracy for skin condition classification.</a:t>
            </a:r>
          </a:p>
          <a:p>
            <a:pPr algn="l">
              <a:lnSpc>
                <a:spcPts val="3674"/>
              </a:lnSpc>
            </a:pPr>
            <a:r>
              <a:rPr lang="en-US" sz="2624" spc="131">
                <a:solidFill>
                  <a:srgbClr val="FFFFFF"/>
                </a:solidFill>
                <a:latin typeface="Cy Grotesk Wide"/>
                <a:ea typeface="Cy Grotesk Wide"/>
                <a:cs typeface="Cy Grotesk Wide"/>
                <a:sym typeface="Cy Grotesk Wide"/>
              </a:rPr>
              <a:t>  2.</a:t>
            </a:r>
            <a:r>
              <a:rPr lang="en-US" sz="2624" spc="131" b="true">
                <a:solidFill>
                  <a:srgbClr val="FFFFFF"/>
                </a:solidFill>
                <a:latin typeface="Cy Grotesk Wide Bold"/>
                <a:ea typeface="Cy Grotesk Wide Bold"/>
                <a:cs typeface="Cy Grotesk Wide Bold"/>
                <a:sym typeface="Cy Grotesk Wide Bold"/>
              </a:rPr>
              <a:t> </a:t>
            </a:r>
            <a:r>
              <a:rPr lang="en-US" sz="2624" spc="131" b="true">
                <a:solidFill>
                  <a:srgbClr val="FFFFFF"/>
                </a:solidFill>
                <a:latin typeface="Cy Grotesk Wide Bold"/>
                <a:ea typeface="Cy Grotesk Wide Bold"/>
                <a:cs typeface="Cy Grotesk Wide Bold"/>
                <a:sym typeface="Cy Grotesk Wide Bold"/>
              </a:rPr>
              <a:t>Backend </a:t>
            </a:r>
            <a:r>
              <a:rPr lang="en-US" sz="2624" spc="131" b="true">
                <a:solidFill>
                  <a:srgbClr val="FFFFFF"/>
                </a:solidFill>
                <a:latin typeface="Cy Grotesk Wide Bold"/>
                <a:ea typeface="Cy Grotesk Wide Bold"/>
                <a:cs typeface="Cy Grotesk Wide Bold"/>
                <a:sym typeface="Cy Grotesk Wide Bold"/>
              </a:rPr>
              <a:t>Integration:</a:t>
            </a:r>
          </a:p>
          <a:p>
            <a:pPr algn="l" marL="1133310" indent="-377770" lvl="2">
              <a:lnSpc>
                <a:spcPts val="3674"/>
              </a:lnSpc>
              <a:buFont typeface="Arial"/>
              <a:buChar char="⚬"/>
            </a:pPr>
            <a:r>
              <a:rPr lang="en-US" sz="2624" spc="131">
                <a:solidFill>
                  <a:srgbClr val="FFFFFF"/>
                </a:solidFill>
                <a:latin typeface="Cy Grotesk Wide"/>
                <a:ea typeface="Cy Grotesk Wide"/>
                <a:cs typeface="Cy Grotesk Wide"/>
                <a:sym typeface="Cy Grotesk Wide"/>
              </a:rPr>
              <a:t>Linked the model with OpenCV for real-time analysis of user-uploaded images.</a:t>
            </a:r>
          </a:p>
          <a:p>
            <a:pPr algn="l" marL="1133310" indent="-377770" lvl="2">
              <a:lnSpc>
                <a:spcPts val="3674"/>
              </a:lnSpc>
              <a:buFont typeface="Arial"/>
              <a:buChar char="⚬"/>
            </a:pPr>
            <a:r>
              <a:rPr lang="en-US" sz="2624" spc="131">
                <a:solidFill>
                  <a:srgbClr val="FFFFFF"/>
                </a:solidFill>
                <a:latin typeface="Cy Grotesk Wide"/>
                <a:ea typeface="Cy Grotesk Wide"/>
                <a:cs typeface="Cy Grotesk Wide"/>
                <a:sym typeface="Cy Grotesk Wide"/>
              </a:rPr>
              <a:t>Features extracted from processed images are classified by the ensemble model.</a:t>
            </a:r>
          </a:p>
          <a:p>
            <a:pPr algn="l">
              <a:lnSpc>
                <a:spcPts val="3674"/>
              </a:lnSpc>
            </a:pPr>
            <a:r>
              <a:rPr lang="en-US" sz="2624" spc="131">
                <a:solidFill>
                  <a:srgbClr val="FFFFFF"/>
                </a:solidFill>
                <a:latin typeface="Cy Grotesk Wide"/>
                <a:ea typeface="Cy Grotesk Wide"/>
                <a:cs typeface="Cy Grotesk Wide"/>
                <a:sym typeface="Cy Grotesk Wide"/>
              </a:rPr>
              <a:t>  3. </a:t>
            </a:r>
            <a:r>
              <a:rPr lang="en-US" sz="2624" spc="131" b="true">
                <a:solidFill>
                  <a:srgbClr val="FFFFFF"/>
                </a:solidFill>
                <a:latin typeface="Cy Grotesk Wide Bold"/>
                <a:ea typeface="Cy Grotesk Wide Bold"/>
                <a:cs typeface="Cy Grotesk Wide Bold"/>
                <a:sym typeface="Cy Grotesk Wide Bold"/>
              </a:rPr>
              <a:t>Real-Time Functionality:</a:t>
            </a:r>
          </a:p>
          <a:p>
            <a:pPr algn="l" marL="1133310" indent="-377770" lvl="2">
              <a:lnSpc>
                <a:spcPts val="3674"/>
              </a:lnSpc>
              <a:buFont typeface="Arial"/>
              <a:buChar char="⚬"/>
            </a:pPr>
            <a:r>
              <a:rPr lang="en-US" sz="2624" spc="131">
                <a:solidFill>
                  <a:srgbClr val="FFFFFF"/>
                </a:solidFill>
                <a:latin typeface="Cy Grotesk Wide"/>
                <a:ea typeface="Cy Grotesk Wide"/>
                <a:cs typeface="Cy Grotesk Wide"/>
                <a:sym typeface="Cy Grotesk Wide"/>
              </a:rPr>
              <a:t>Users upload images through the UI.</a:t>
            </a:r>
          </a:p>
          <a:p>
            <a:pPr algn="l" marL="1133310" indent="-377770" lvl="2">
              <a:lnSpc>
                <a:spcPts val="3674"/>
              </a:lnSpc>
              <a:buFont typeface="Arial"/>
              <a:buChar char="⚬"/>
            </a:pPr>
            <a:r>
              <a:rPr lang="en-US" sz="2624" spc="131">
                <a:solidFill>
                  <a:srgbClr val="FFFFFF"/>
                </a:solidFill>
                <a:latin typeface="Cy Grotesk Wide"/>
                <a:ea typeface="Cy Grotesk Wide"/>
                <a:cs typeface="Cy Grotesk Wide"/>
                <a:sym typeface="Cy Grotesk Wide"/>
              </a:rPr>
              <a:t>The system processes the image, extracts features, classifies the condition, and displays results.</a:t>
            </a:r>
          </a:p>
          <a:p>
            <a:pPr algn="l">
              <a:lnSpc>
                <a:spcPts val="3674"/>
              </a:lnSpc>
            </a:pPr>
            <a:r>
              <a:rPr lang="en-US" sz="2624" spc="131">
                <a:solidFill>
                  <a:srgbClr val="FFFFFF"/>
                </a:solidFill>
                <a:latin typeface="Cy Grotesk Wide"/>
                <a:ea typeface="Cy Grotesk Wide"/>
                <a:cs typeface="Cy Grotesk Wide"/>
                <a:sym typeface="Cy Grotesk Wide"/>
              </a:rPr>
              <a:t>  4. </a:t>
            </a:r>
            <a:r>
              <a:rPr lang="en-US" sz="2624" spc="131" b="true">
                <a:solidFill>
                  <a:srgbClr val="FFFFFF"/>
                </a:solidFill>
                <a:latin typeface="Cy Grotesk Wide Bold"/>
                <a:ea typeface="Cy Grotesk Wide Bold"/>
                <a:cs typeface="Cy Grotesk Wide Bold"/>
                <a:sym typeface="Cy Grotesk Wide Bold"/>
              </a:rPr>
              <a:t>Final Outcome:</a:t>
            </a:r>
          </a:p>
          <a:p>
            <a:pPr algn="l" marL="1133310" indent="-377770" lvl="2">
              <a:lnSpc>
                <a:spcPts val="3674"/>
              </a:lnSpc>
              <a:buFont typeface="Arial"/>
              <a:buChar char="⚬"/>
            </a:pPr>
            <a:r>
              <a:rPr lang="en-US" sz="2624" spc="131">
                <a:solidFill>
                  <a:srgbClr val="FFFFFF"/>
                </a:solidFill>
                <a:latin typeface="Cy Grotesk Wide"/>
                <a:ea typeface="Cy Grotesk Wide"/>
                <a:cs typeface="Cy Grotesk Wide"/>
                <a:sym typeface="Cy Grotesk Wide"/>
              </a:rPr>
              <a:t>Delivered a comprehensive solution combining machine learning and image processing for accurate diagnosis and insights.</a:t>
            </a:r>
          </a:p>
          <a:p>
            <a:pPr algn="l">
              <a:lnSpc>
                <a:spcPts val="2745"/>
              </a:lnSpc>
            </a:pPr>
          </a:p>
        </p:txBody>
      </p:sp>
      <p:sp>
        <p:nvSpPr>
          <p:cNvPr name="Freeform 7" id="7"/>
          <p:cNvSpPr/>
          <p:nvPr/>
        </p:nvSpPr>
        <p:spPr>
          <a:xfrm flipH="false" flipV="false" rot="0">
            <a:off x="14051030" y="3293892"/>
            <a:ext cx="4236970" cy="4208519"/>
          </a:xfrm>
          <a:custGeom>
            <a:avLst/>
            <a:gdLst/>
            <a:ahLst/>
            <a:cxnLst/>
            <a:rect r="r" b="b" t="t" l="l"/>
            <a:pathLst>
              <a:path h="4208519" w="4236970">
                <a:moveTo>
                  <a:pt x="0" y="0"/>
                </a:moveTo>
                <a:lnTo>
                  <a:pt x="4236970" y="0"/>
                </a:lnTo>
                <a:lnTo>
                  <a:pt x="4236970" y="4208519"/>
                </a:lnTo>
                <a:lnTo>
                  <a:pt x="0" y="4208519"/>
                </a:lnTo>
                <a:lnTo>
                  <a:pt x="0" y="0"/>
                </a:lnTo>
                <a:close/>
              </a:path>
            </a:pathLst>
          </a:custGeom>
          <a:blipFill>
            <a:blip r:embed="rId2"/>
            <a:stretch>
              <a:fillRect l="-47165" t="-11871" r="-50381"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
        <p:nvSpPr>
          <p:cNvPr name="Freeform 9" id="9"/>
          <p:cNvSpPr/>
          <p:nvPr/>
        </p:nvSpPr>
        <p:spPr>
          <a:xfrm flipH="false" flipV="false" rot="0">
            <a:off x="14485115" y="8275192"/>
            <a:ext cx="2770993" cy="1284733"/>
          </a:xfrm>
          <a:custGeom>
            <a:avLst/>
            <a:gdLst/>
            <a:ahLst/>
            <a:cxnLst/>
            <a:rect r="r" b="b" t="t" l="l"/>
            <a:pathLst>
              <a:path h="1284733" w="2770993">
                <a:moveTo>
                  <a:pt x="0" y="0"/>
                </a:moveTo>
                <a:lnTo>
                  <a:pt x="2770993" y="0"/>
                </a:lnTo>
                <a:lnTo>
                  <a:pt x="2770993" y="1284733"/>
                </a:lnTo>
                <a:lnTo>
                  <a:pt x="0" y="12847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6255" y="1753316"/>
            <a:ext cx="21925250" cy="9293071"/>
            <a:chOff x="0" y="0"/>
            <a:chExt cx="5774552" cy="2447558"/>
          </a:xfrm>
        </p:grpSpPr>
        <p:sp>
          <p:nvSpPr>
            <p:cNvPr name="Freeform 3" id="3"/>
            <p:cNvSpPr/>
            <p:nvPr/>
          </p:nvSpPr>
          <p:spPr>
            <a:xfrm flipH="false" flipV="false" rot="0">
              <a:off x="0" y="0"/>
              <a:ext cx="5774551" cy="2447558"/>
            </a:xfrm>
            <a:custGeom>
              <a:avLst/>
              <a:gdLst/>
              <a:ahLst/>
              <a:cxnLst/>
              <a:rect r="r" b="b" t="t" l="l"/>
              <a:pathLst>
                <a:path h="2447558" w="5774551">
                  <a:moveTo>
                    <a:pt x="0" y="0"/>
                  </a:moveTo>
                  <a:lnTo>
                    <a:pt x="5774551" y="0"/>
                  </a:lnTo>
                  <a:lnTo>
                    <a:pt x="5774551" y="2447558"/>
                  </a:lnTo>
                  <a:lnTo>
                    <a:pt x="0" y="2447558"/>
                  </a:lnTo>
                  <a:close/>
                </a:path>
              </a:pathLst>
            </a:custGeom>
            <a:solidFill>
              <a:srgbClr val="181818"/>
            </a:solidFill>
          </p:spPr>
        </p:sp>
        <p:sp>
          <p:nvSpPr>
            <p:cNvPr name="TextBox 4" id="4"/>
            <p:cNvSpPr txBox="true"/>
            <p:nvPr/>
          </p:nvSpPr>
          <p:spPr>
            <a:xfrm>
              <a:off x="0" y="-47625"/>
              <a:ext cx="5774552" cy="2495183"/>
            </a:xfrm>
            <a:prstGeom prst="rect">
              <a:avLst/>
            </a:prstGeom>
          </p:spPr>
          <p:txBody>
            <a:bodyPr anchor="ctr" rtlCol="false" tIns="50800" lIns="50800" bIns="50800" rIns="50800"/>
            <a:lstStyle/>
            <a:p>
              <a:pPr algn="ctr">
                <a:lnSpc>
                  <a:spcPts val="3069"/>
                </a:lnSpc>
              </a:pPr>
            </a:p>
          </p:txBody>
        </p:sp>
      </p:grpSp>
      <p:sp>
        <p:nvSpPr>
          <p:cNvPr name="Freeform 5" id="5"/>
          <p:cNvSpPr/>
          <p:nvPr/>
        </p:nvSpPr>
        <p:spPr>
          <a:xfrm flipH="false" flipV="false" rot="0">
            <a:off x="15993193" y="8448149"/>
            <a:ext cx="1822426" cy="1620302"/>
          </a:xfrm>
          <a:custGeom>
            <a:avLst/>
            <a:gdLst/>
            <a:ahLst/>
            <a:cxnLst/>
            <a:rect r="r" b="b" t="t" l="l"/>
            <a:pathLst>
              <a:path h="1620302" w="1822426">
                <a:moveTo>
                  <a:pt x="0" y="0"/>
                </a:moveTo>
                <a:lnTo>
                  <a:pt x="1822426" y="0"/>
                </a:lnTo>
                <a:lnTo>
                  <a:pt x="1822426" y="1620302"/>
                </a:lnTo>
                <a:lnTo>
                  <a:pt x="0" y="162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13646" y="389927"/>
            <a:ext cx="19115293" cy="1401371"/>
          </a:xfrm>
          <a:prstGeom prst="rect">
            <a:avLst/>
          </a:prstGeom>
        </p:spPr>
        <p:txBody>
          <a:bodyPr anchor="t" rtlCol="false" tIns="0" lIns="0" bIns="0" rIns="0">
            <a:spAutoFit/>
          </a:bodyPr>
          <a:lstStyle/>
          <a:p>
            <a:pPr algn="ctr">
              <a:lnSpc>
                <a:spcPts val="10622"/>
              </a:lnSpc>
            </a:pPr>
            <a:r>
              <a:rPr lang="en-US" sz="10020" spc="-501">
                <a:solidFill>
                  <a:srgbClr val="181818"/>
                </a:solidFill>
                <a:latin typeface="Black Gold"/>
                <a:ea typeface="Black Gold"/>
                <a:cs typeface="Black Gold"/>
                <a:sym typeface="Black Gold"/>
              </a:rPr>
              <a:t>TRAINING AND TESTING mOdel</a:t>
            </a:r>
          </a:p>
        </p:txBody>
      </p:sp>
      <p:sp>
        <p:nvSpPr>
          <p:cNvPr name="TextBox 7" id="7"/>
          <p:cNvSpPr txBox="true"/>
          <p:nvPr/>
        </p:nvSpPr>
        <p:spPr>
          <a:xfrm rot="0">
            <a:off x="227088" y="2175670"/>
            <a:ext cx="17412772" cy="8139768"/>
          </a:xfrm>
          <a:prstGeom prst="rect">
            <a:avLst/>
          </a:prstGeom>
        </p:spPr>
        <p:txBody>
          <a:bodyPr anchor="t" rtlCol="false" tIns="0" lIns="0" bIns="0" rIns="0">
            <a:spAutoFit/>
          </a:bodyPr>
          <a:lstStyle/>
          <a:p>
            <a:pPr algn="l">
              <a:lnSpc>
                <a:spcPts val="3571"/>
              </a:lnSpc>
            </a:pPr>
            <a:r>
              <a:rPr lang="en-US" sz="2550" spc="127">
                <a:solidFill>
                  <a:srgbClr val="FFFFFF"/>
                </a:solidFill>
                <a:latin typeface="Cy Grotesk Wide Thin"/>
                <a:ea typeface="Cy Grotesk Wide Thin"/>
                <a:cs typeface="Cy Grotesk Wide Thin"/>
                <a:sym typeface="Cy Grotesk Wide Thin"/>
              </a:rPr>
              <a:t>We experimented with multiple machine learning models to classify skin conditions, including:</a:t>
            </a:r>
          </a:p>
          <a:p>
            <a:pPr algn="l" marL="550725" indent="-275363" lvl="1">
              <a:lnSpc>
                <a:spcPts val="3571"/>
              </a:lnSpc>
              <a:buFont typeface="Arial"/>
              <a:buChar char="•"/>
            </a:pPr>
            <a:r>
              <a:rPr lang="en-US" sz="2550" spc="127">
                <a:solidFill>
                  <a:srgbClr val="FFFFFF"/>
                </a:solidFill>
                <a:latin typeface="Cy Grotesk Wide Thin"/>
                <a:ea typeface="Cy Grotesk Wide Thin"/>
                <a:cs typeface="Cy Grotesk Wide Thin"/>
                <a:sym typeface="Cy Grotesk Wide Thin"/>
              </a:rPr>
              <a:t>Logistic Regression: Achieved an accuracy of 47%.</a:t>
            </a:r>
          </a:p>
          <a:p>
            <a:pPr algn="l" marL="550725" indent="-275363" lvl="1">
              <a:lnSpc>
                <a:spcPts val="3571"/>
              </a:lnSpc>
              <a:buFont typeface="Arial"/>
              <a:buChar char="•"/>
            </a:pPr>
            <a:r>
              <a:rPr lang="en-US" sz="2550" spc="127">
                <a:solidFill>
                  <a:srgbClr val="FFFFFF"/>
                </a:solidFill>
                <a:latin typeface="Cy Grotesk Wide Thin"/>
                <a:ea typeface="Cy Grotesk Wide Thin"/>
                <a:cs typeface="Cy Grotesk Wide Thin"/>
                <a:sym typeface="Cy Grotesk Wide Thin"/>
              </a:rPr>
              <a:t>Random Forest: Achieved an accuracy of 55%.</a:t>
            </a:r>
          </a:p>
          <a:p>
            <a:pPr algn="l" marL="550725" indent="-275363" lvl="1">
              <a:lnSpc>
                <a:spcPts val="3571"/>
              </a:lnSpc>
              <a:buFont typeface="Arial"/>
              <a:buChar char="•"/>
            </a:pPr>
            <a:r>
              <a:rPr lang="en-US" sz="2550" spc="127">
                <a:solidFill>
                  <a:srgbClr val="FFFFFF"/>
                </a:solidFill>
                <a:latin typeface="Cy Grotesk Wide Thin"/>
                <a:ea typeface="Cy Grotesk Wide Thin"/>
                <a:cs typeface="Cy Grotesk Wide Thin"/>
                <a:sym typeface="Cy Grotesk Wide Thin"/>
              </a:rPr>
              <a:t>SVM (RBF Kernel): Achieved an accuracy of 72%.</a:t>
            </a:r>
          </a:p>
          <a:p>
            <a:pPr algn="l">
              <a:lnSpc>
                <a:spcPts val="3571"/>
              </a:lnSpc>
            </a:pPr>
          </a:p>
          <a:p>
            <a:pPr algn="l">
              <a:lnSpc>
                <a:spcPts val="3571"/>
              </a:lnSpc>
            </a:pPr>
            <a:r>
              <a:rPr lang="en-US" sz="2550" spc="127">
                <a:solidFill>
                  <a:srgbClr val="FFFFFF"/>
                </a:solidFill>
                <a:latin typeface="Cy Grotesk Wide Thin"/>
                <a:ea typeface="Cy Grotesk Wide Thin"/>
                <a:cs typeface="Cy Grotesk Wide Thin"/>
                <a:sym typeface="Cy Grotesk Wide Thin"/>
              </a:rPr>
              <a:t>Despite careful hyperparameter tuning, the models struggled with the inherent complexity of the dataset, influenced by factors such as:</a:t>
            </a:r>
          </a:p>
          <a:p>
            <a:pPr algn="l" marL="550725" indent="-275363" lvl="1">
              <a:lnSpc>
                <a:spcPts val="3571"/>
              </a:lnSpc>
              <a:buFont typeface="Arial"/>
              <a:buChar char="•"/>
            </a:pPr>
            <a:r>
              <a:rPr lang="en-US" sz="2550" spc="127">
                <a:solidFill>
                  <a:srgbClr val="FFFFFF"/>
                </a:solidFill>
                <a:latin typeface="Cy Grotesk Wide Thin"/>
                <a:ea typeface="Cy Grotesk Wide Thin"/>
                <a:cs typeface="Cy Grotesk Wide Thin"/>
                <a:sym typeface="Cy Grotesk Wide Thin"/>
              </a:rPr>
              <a:t>Variability in skin condition appearances.</a:t>
            </a:r>
          </a:p>
          <a:p>
            <a:pPr algn="l" marL="550725" indent="-275363" lvl="1">
              <a:lnSpc>
                <a:spcPts val="3571"/>
              </a:lnSpc>
              <a:buFont typeface="Arial"/>
              <a:buChar char="•"/>
            </a:pPr>
            <a:r>
              <a:rPr lang="en-US" sz="2550" spc="127">
                <a:solidFill>
                  <a:srgbClr val="FFFFFF"/>
                </a:solidFill>
                <a:latin typeface="Cy Grotesk Wide Thin"/>
                <a:ea typeface="Cy Grotesk Wide Thin"/>
                <a:cs typeface="Cy Grotesk Wide Thin"/>
                <a:sym typeface="Cy Grotesk Wide Thin"/>
              </a:rPr>
              <a:t>Differences in lighting and image quality.</a:t>
            </a:r>
          </a:p>
          <a:p>
            <a:pPr algn="l">
              <a:lnSpc>
                <a:spcPts val="3571"/>
              </a:lnSpc>
            </a:pPr>
          </a:p>
          <a:p>
            <a:pPr algn="l">
              <a:lnSpc>
                <a:spcPts val="3571"/>
              </a:lnSpc>
            </a:pPr>
            <a:r>
              <a:rPr lang="en-US" sz="2550" spc="127">
                <a:solidFill>
                  <a:srgbClr val="FFFFFF"/>
                </a:solidFill>
                <a:latin typeface="Cy Grotesk Wide Thin"/>
                <a:ea typeface="Cy Grotesk Wide Thin"/>
                <a:cs typeface="Cy Grotesk Wide Thin"/>
                <a:sym typeface="Cy Grotesk Wide Thin"/>
              </a:rPr>
              <a:t>These experiments provided:</a:t>
            </a:r>
          </a:p>
          <a:p>
            <a:pPr algn="l" marL="550725" indent="-275363" lvl="1">
              <a:lnSpc>
                <a:spcPts val="3571"/>
              </a:lnSpc>
              <a:buFont typeface="Arial"/>
              <a:buChar char="•"/>
            </a:pPr>
            <a:r>
              <a:rPr lang="en-US" sz="2550" spc="127">
                <a:solidFill>
                  <a:srgbClr val="FFFFFF"/>
                </a:solidFill>
                <a:latin typeface="Cy Grotesk Wide Thin"/>
                <a:ea typeface="Cy Grotesk Wide Thin"/>
                <a:cs typeface="Cy Grotesk Wide Thin"/>
                <a:sym typeface="Cy Grotesk Wide Thin"/>
              </a:rPr>
              <a:t>Valuable insights into the performance of individual models.</a:t>
            </a:r>
          </a:p>
          <a:p>
            <a:pPr algn="l" marL="550725" indent="-275363" lvl="1">
              <a:lnSpc>
                <a:spcPts val="3571"/>
              </a:lnSpc>
              <a:buFont typeface="Arial"/>
              <a:buChar char="•"/>
            </a:pPr>
            <a:r>
              <a:rPr lang="en-US" sz="2550" spc="127">
                <a:solidFill>
                  <a:srgbClr val="FFFFFF"/>
                </a:solidFill>
                <a:latin typeface="Cy Grotesk Wide Thin"/>
                <a:ea typeface="Cy Grotesk Wide Thin"/>
                <a:cs typeface="Cy Grotesk Wide Thin"/>
                <a:sym typeface="Cy Grotesk Wide Thin"/>
              </a:rPr>
              <a:t>A clear direction to explore more advanced techniques like ensemble modeling to improve accuracy and reliability.</a:t>
            </a:r>
          </a:p>
          <a:p>
            <a:pPr algn="l">
              <a:lnSpc>
                <a:spcPts val="3571"/>
              </a:lnSpc>
            </a:pPr>
          </a:p>
          <a:p>
            <a:pPr algn="l">
              <a:lnSpc>
                <a:spcPts val="3571"/>
              </a:lnSpc>
            </a:pPr>
          </a:p>
          <a:p>
            <a:pPr algn="l">
              <a:lnSpc>
                <a:spcPts val="3571"/>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DAGVzXVB3J0</dc:identifier>
  <dcterms:modified xsi:type="dcterms:W3CDTF">2011-08-01T06:04:30Z</dcterms:modified>
  <cp:revision>1</cp:revision>
  <dc:title>TEAM 3 -PREsentS</dc:title>
</cp:coreProperties>
</file>